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84" r:id="rId4"/>
    <p:sldId id="271" r:id="rId5"/>
    <p:sldId id="258" r:id="rId6"/>
    <p:sldId id="285" r:id="rId7"/>
    <p:sldId id="287" r:id="rId8"/>
    <p:sldId id="286" r:id="rId9"/>
    <p:sldId id="288" r:id="rId10"/>
    <p:sldId id="259" r:id="rId11"/>
    <p:sldId id="282" r:id="rId12"/>
    <p:sldId id="306" r:id="rId13"/>
    <p:sldId id="260" r:id="rId14"/>
    <p:sldId id="283" r:id="rId15"/>
    <p:sldId id="289" r:id="rId16"/>
    <p:sldId id="298" r:id="rId17"/>
    <p:sldId id="295" r:id="rId18"/>
    <p:sldId id="304" r:id="rId19"/>
    <p:sldId id="299" r:id="rId20"/>
    <p:sldId id="301" r:id="rId21"/>
    <p:sldId id="305" r:id="rId22"/>
    <p:sldId id="303" r:id="rId23"/>
    <p:sldId id="302" r:id="rId24"/>
    <p:sldId id="307" r:id="rId25"/>
    <p:sldId id="300" r:id="rId26"/>
    <p:sldId id="312" r:id="rId27"/>
    <p:sldId id="313" r:id="rId28"/>
    <p:sldId id="316" r:id="rId29"/>
    <p:sldId id="314" r:id="rId30"/>
    <p:sldId id="315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291" r:id="rId39"/>
    <p:sldId id="268" r:id="rId40"/>
    <p:sldId id="269" r:id="rId41"/>
    <p:sldId id="270" r:id="rId42"/>
    <p:sldId id="262" r:id="rId43"/>
    <p:sldId id="265" r:id="rId44"/>
    <p:sldId id="264" r:id="rId45"/>
    <p:sldId id="263" r:id="rId46"/>
    <p:sldId id="274" r:id="rId47"/>
    <p:sldId id="261" r:id="rId48"/>
    <p:sldId id="266" r:id="rId49"/>
    <p:sldId id="267" r:id="rId50"/>
  </p:sldIdLst>
  <p:sldSz cx="18288000" cy="10287000"/>
  <p:notesSz cx="6858000" cy="9144000"/>
  <p:embeddedFontLst>
    <p:embeddedFont>
      <p:font typeface="210 Neverland Regular" panose="020B0600000101010101" charset="-127"/>
      <p:regular r:id="rId52"/>
    </p:embeddedFont>
    <p:embeddedFont>
      <p:font typeface="SB AggroOTF Bold" panose="020B0600000101010101" charset="-127"/>
      <p:regular r:id="rId53"/>
    </p:embeddedFont>
    <p:embeddedFont>
      <p:font typeface="SB AggroOTF Light" panose="020B0600000101010101" charset="-127"/>
      <p:regular r:id="rId54"/>
    </p:embeddedFont>
    <p:embeddedFont>
      <p:font typeface="SB AggroOTF Medium" panose="020B0600000101010101" charset="-127"/>
      <p:regular r:id="rId55"/>
    </p:embeddedFont>
    <p:embeddedFont>
      <p:font typeface="Cafe24 ClassicType OTF" panose="02000800000000000000" pitchFamily="50" charset="-127"/>
      <p:regular r:id="rId56"/>
    </p:embeddedFont>
    <p:embeddedFont>
      <p:font typeface="가나초콜릿" panose="020B0600000101010101" pitchFamily="34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사천우주" panose="020B0600000101010101" pitchFamily="50" charset="-127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E942"/>
    <a:srgbClr val="B2E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3" autoAdjust="0"/>
    <p:restoredTop sz="94236" autoAdjust="0"/>
  </p:normalViewPr>
  <p:slideViewPr>
    <p:cSldViewPr>
      <p:cViewPr varScale="1">
        <p:scale>
          <a:sx n="54" d="100"/>
          <a:sy n="54" d="100"/>
        </p:scale>
        <p:origin x="120" y="6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396CC-BAA0-418A-B206-68AF0680AD64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DA0FC-2D69-4B45-AD84-F92F9AA3D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39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DA0FC-2D69-4B45-AD84-F92F9AA3D51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7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DA0FC-2D69-4B45-AD84-F92F9AA3D5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38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DA0FC-2D69-4B45-AD84-F92F9AA3D51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29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DA0FC-2D69-4B45-AD84-F92F9AA3D51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0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DA0FC-2D69-4B45-AD84-F92F9AA3D51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DE37C-52E8-A394-4B07-BD6E43CB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062342-68D9-7F41-0EFF-3D8CD126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4ABC07-E36F-C13F-C185-8D5D1A4A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14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13.png"/><Relationship Id="rId17" Type="http://schemas.openxmlformats.org/officeDocument/2006/relationships/image" Target="../media/image85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19" Type="http://schemas.openxmlformats.org/officeDocument/2006/relationships/image" Target="../media/image86.png"/><Relationship Id="rId4" Type="http://schemas.openxmlformats.org/officeDocument/2006/relationships/image" Target="../media/image22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0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99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16.png"/><Relationship Id="rId15" Type="http://schemas.openxmlformats.org/officeDocument/2006/relationships/image" Target="../media/image98.png"/><Relationship Id="rId10" Type="http://schemas.openxmlformats.org/officeDocument/2006/relationships/image" Target="../media/image94.png"/><Relationship Id="rId19" Type="http://schemas.openxmlformats.org/officeDocument/2006/relationships/image" Target="../media/image101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Relationship Id="rId1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6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4550" y="8864600"/>
            <a:ext cx="225171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41" y="3965352"/>
            <a:ext cx="4889500" cy="497544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-304800" y="987434"/>
            <a:ext cx="13368338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8800" b="1" i="0" u="none" strike="noStrike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210 Neverland Regular" panose="020B0600000101010101" charset="-127"/>
                <a:ea typeface="210 Neverland Regular" panose="020B0600000101010101" charset="-127"/>
                <a:cs typeface="Dubai Light" panose="020B0303030403030204" pitchFamily="34" charset="-78"/>
              </a:rPr>
              <a:t>&lt;</a:t>
            </a:r>
            <a:r>
              <a:rPr lang="ko-KR" altLang="en-US" sz="8800" b="1" i="0" u="none" strike="noStrike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210 Neverland Regular" panose="020B0600000101010101" charset="-127"/>
                <a:ea typeface="210 Neverland Regular" panose="020B0600000101010101" charset="-127"/>
                <a:cs typeface="Dubai Light" panose="020B0303030403030204" pitchFamily="34" charset="-78"/>
              </a:rPr>
              <a:t>객체 지향</a:t>
            </a:r>
            <a:r>
              <a:rPr lang="en-US" altLang="ko-KR" sz="8800" b="1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210 Neverland Regular" panose="020B0600000101010101" charset="-127"/>
                <a:ea typeface="210 Neverland Regular" panose="020B0600000101010101" charset="-127"/>
                <a:cs typeface="Dubai Light" panose="020B0303030403030204" pitchFamily="34" charset="-78"/>
              </a:rPr>
              <a:t> </a:t>
            </a:r>
            <a:r>
              <a:rPr lang="ko-KR" altLang="en-US" sz="8800" b="1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210 Neverland Regular" panose="020B0600000101010101" charset="-127"/>
                <a:ea typeface="210 Neverland Regular" panose="020B0600000101010101" charset="-127"/>
                <a:cs typeface="Dubai Light" panose="020B0303030403030204" pitchFamily="34" charset="-78"/>
              </a:rPr>
              <a:t>프로젝트</a:t>
            </a:r>
            <a:r>
              <a:rPr lang="en-US" altLang="ko-KR" sz="8800" b="1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210 Neverland Regular" panose="020B0600000101010101" charset="-127"/>
                <a:ea typeface="210 Neverland Regular" panose="020B0600000101010101" charset="-127"/>
                <a:cs typeface="Dubai Light" panose="020B0303030403030204" pitchFamily="34" charset="-78"/>
              </a:rPr>
              <a:t>!&gt;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984F04-9C83-3740-BC12-1BF92BB654F9}"/>
              </a:ext>
            </a:extLst>
          </p:cNvPr>
          <p:cNvSpPr txBox="1"/>
          <p:nvPr/>
        </p:nvSpPr>
        <p:spPr>
          <a:xfrm>
            <a:off x="6379369" y="7447288"/>
            <a:ext cx="1629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210 Neverland Regular" panose="020B0600000101010101" charset="-127"/>
                <a:ea typeface="210 Neverland Regular" panose="020B0600000101010101" charset="-127"/>
              </a:rPr>
              <a:t>고현지</a:t>
            </a:r>
            <a:r>
              <a:rPr lang="en-US" altLang="ko-KR" sz="4800" dirty="0">
                <a:latin typeface="210 Neverland Regular" panose="020B0600000101010101" charset="-127"/>
                <a:ea typeface="210 Neverland Regular" panose="020B0600000101010101" charset="-127"/>
              </a:rPr>
              <a:t> | </a:t>
            </a:r>
            <a:r>
              <a:rPr lang="ko-KR" altLang="en-US" sz="4800" dirty="0" err="1">
                <a:latin typeface="210 Neverland Regular" panose="020B0600000101010101" charset="-127"/>
                <a:ea typeface="210 Neverland Regular" panose="020B0600000101010101" charset="-127"/>
              </a:rPr>
              <a:t>김재은</a:t>
            </a:r>
            <a:r>
              <a:rPr lang="ko-KR" altLang="en-US" sz="4800" dirty="0">
                <a:latin typeface="210 Neverland Regular" panose="020B0600000101010101" charset="-127"/>
                <a:ea typeface="210 Neverland Regular" panose="020B0600000101010101" charset="-127"/>
              </a:rPr>
              <a:t> </a:t>
            </a:r>
            <a:r>
              <a:rPr lang="en-US" altLang="ko-KR" sz="4800" dirty="0">
                <a:latin typeface="210 Neverland Regular" panose="020B0600000101010101" charset="-127"/>
                <a:ea typeface="210 Neverland Regular" panose="020B0600000101010101" charset="-127"/>
              </a:rPr>
              <a:t>| </a:t>
            </a:r>
            <a:r>
              <a:rPr lang="ko-KR" altLang="en-US" sz="4800" dirty="0" err="1">
                <a:latin typeface="210 Neverland Regular" panose="020B0600000101010101" charset="-127"/>
                <a:ea typeface="210 Neverland Regular" panose="020B0600000101010101" charset="-127"/>
              </a:rPr>
              <a:t>윤성연</a:t>
            </a:r>
            <a:r>
              <a:rPr lang="en-US" altLang="ko-KR" sz="4800" dirty="0">
                <a:latin typeface="210 Neverland Regular" panose="020B0600000101010101" charset="-127"/>
                <a:ea typeface="210 Neverland Regular" panose="020B0600000101010101" charset="-127"/>
              </a:rPr>
              <a:t> | </a:t>
            </a:r>
            <a:r>
              <a:rPr lang="ko-KR" altLang="en-US" sz="4800" dirty="0">
                <a:latin typeface="210 Neverland Regular" panose="020B0600000101010101" charset="-127"/>
                <a:ea typeface="210 Neverland Regular" panose="020B0600000101010101" charset="-127"/>
              </a:rPr>
              <a:t>최아라</a:t>
            </a:r>
            <a:r>
              <a:rPr lang="en-US" altLang="ko-KR" sz="4800" dirty="0">
                <a:latin typeface="210 Neverland Regular" panose="020B0600000101010101" charset="-127"/>
                <a:ea typeface="210 Neverland Regular" panose="020B0600000101010101" charset="-127"/>
              </a:rPr>
              <a:t> | </a:t>
            </a:r>
            <a:r>
              <a:rPr lang="ko-KR" altLang="en-US" sz="4800" dirty="0" err="1">
                <a:latin typeface="210 Neverland Regular" panose="020B0600000101010101" charset="-127"/>
                <a:ea typeface="210 Neverland Regular" panose="020B0600000101010101" charset="-127"/>
              </a:rPr>
              <a:t>최연지</a:t>
            </a:r>
            <a:endParaRPr lang="ko-KR" altLang="en-US" sz="4800" dirty="0">
              <a:latin typeface="210 Neverland Regular" panose="020B0600000101010101" charset="-127"/>
              <a:ea typeface="210 Neverland Regular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EFE65-551D-7F78-A348-5C30DBC920F3}"/>
              </a:ext>
            </a:extLst>
          </p:cNvPr>
          <p:cNvSpPr txBox="1"/>
          <p:nvPr/>
        </p:nvSpPr>
        <p:spPr>
          <a:xfrm>
            <a:off x="5562600" y="3748438"/>
            <a:ext cx="125595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9600"/>
              </a:lnSpc>
            </a:pPr>
            <a:r>
              <a:rPr lang="ko-KR" altLang="en-US" sz="4800" b="1" i="0" u="none" strike="noStrike" spc="200" dirty="0" err="1">
                <a:solidFill>
                  <a:srgbClr val="9AE942"/>
                </a:solidFill>
                <a:latin typeface="210 Neverland Regular" panose="020B0600000101010101" charset="-127"/>
                <a:ea typeface="210 Neverland Regular" panose="020B0600000101010101" charset="-127"/>
              </a:rPr>
              <a:t>다함께</a:t>
            </a:r>
            <a:r>
              <a:rPr lang="ko-KR" altLang="en-US" sz="4800" b="1" i="0" u="none" strike="noStrike" spc="200" dirty="0">
                <a:solidFill>
                  <a:srgbClr val="9AE942"/>
                </a:solidFill>
                <a:latin typeface="210 Neverland Regular" panose="020B0600000101010101" charset="-127"/>
                <a:ea typeface="210 Neverland Regular" panose="020B0600000101010101" charset="-127"/>
              </a:rPr>
              <a:t> 만들어가는 교육 플랫폼</a:t>
            </a:r>
            <a:endParaRPr lang="en-US" altLang="ko-KR" sz="4800" b="1" i="0" u="none" strike="noStrike" spc="200" dirty="0">
              <a:solidFill>
                <a:srgbClr val="9AE942"/>
              </a:solidFill>
              <a:latin typeface="210 Neverland Regular" panose="020B0600000101010101" charset="-127"/>
              <a:ea typeface="210 Neverland Regular" panose="020B0600000101010101" charset="-127"/>
            </a:endParaRPr>
          </a:p>
          <a:p>
            <a:pPr algn="ctr">
              <a:lnSpc>
                <a:spcPct val="99600"/>
              </a:lnSpc>
            </a:pPr>
            <a:r>
              <a:rPr lang="ko-KR" altLang="en-US" sz="9600" b="1" spc="200" dirty="0">
                <a:solidFill>
                  <a:srgbClr val="9AE942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배워보다</a:t>
            </a:r>
            <a:endParaRPr lang="ko-KR" altLang="en-US" sz="9600" b="1" i="0" u="none" strike="noStrike" spc="200" dirty="0">
              <a:solidFill>
                <a:srgbClr val="9AE942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8699500"/>
            <a:ext cx="19088100" cy="15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79800" y="2806700"/>
            <a:ext cx="11328400" cy="537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200" b="0" i="0" u="none" strike="noStrike" dirty="0">
                <a:solidFill>
                  <a:srgbClr val="000000"/>
                </a:solidFill>
                <a:latin typeface="RixInooAriDuri_Pro Regular"/>
              </a:rPr>
              <a:t>0 2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905500"/>
            <a:ext cx="3594100" cy="4051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2908300"/>
            <a:ext cx="5969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900" y="2908300"/>
            <a:ext cx="596900" cy="59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8E76D8-E45B-BABB-CBF2-5035B43841F4}"/>
              </a:ext>
            </a:extLst>
          </p:cNvPr>
          <p:cNvSpPr txBox="1"/>
          <p:nvPr/>
        </p:nvSpPr>
        <p:spPr>
          <a:xfrm>
            <a:off x="5591175" y="2483475"/>
            <a:ext cx="70929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사천우주" panose="020B0600000101010101" pitchFamily="50" charset="-127"/>
                <a:ea typeface="사천우주" panose="020B0600000101010101" pitchFamily="50" charset="-127"/>
              </a:rPr>
              <a:t>웹페이지 설계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8">
            <a:extLst>
              <a:ext uri="{FF2B5EF4-FFF2-40B4-BE49-F238E27FC236}">
                <a16:creationId xmlns:a16="http://schemas.microsoft.com/office/drawing/2014/main" id="{1E183406-AE7F-C5C4-DE89-29881FC4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125" y="7737568"/>
            <a:ext cx="1600200" cy="654984"/>
          </a:xfrm>
          <a:prstGeom prst="rect">
            <a:avLst/>
          </a:prstGeom>
        </p:spPr>
      </p:pic>
      <p:pic>
        <p:nvPicPr>
          <p:cNvPr id="35" name="Picture 18">
            <a:extLst>
              <a:ext uri="{FF2B5EF4-FFF2-40B4-BE49-F238E27FC236}">
                <a16:creationId xmlns:a16="http://schemas.microsoft.com/office/drawing/2014/main" id="{A58FF40D-DEE5-8D37-5E43-52737827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322" y="5036998"/>
            <a:ext cx="11346144" cy="654984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812800" y="1003300"/>
            <a:ext cx="7480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스케줄</a:t>
            </a:r>
            <a:endParaRPr lang="ko-KR" sz="6000" b="0" i="0" u="none" strike="noStrike" spc="5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TIME TABLE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825633"/>
              </p:ext>
            </p:extLst>
          </p:nvPr>
        </p:nvGraphicFramePr>
        <p:xfrm>
          <a:off x="2047686" y="8849285"/>
          <a:ext cx="15351308" cy="463550"/>
        </p:xfrm>
        <a:graphic>
          <a:graphicData uri="http://schemas.openxmlformats.org/drawingml/2006/table">
            <a:tbl>
              <a:tblPr/>
              <a:tblGrid>
                <a:gridCol w="109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3073734731"/>
                    </a:ext>
                  </a:extLst>
                </a:gridCol>
                <a:gridCol w="1096522">
                  <a:extLst>
                    <a:ext uri="{9D8B030D-6E8A-4147-A177-3AD203B41FA5}">
                      <a16:colId xmlns:a16="http://schemas.microsoft.com/office/drawing/2014/main" val="3368480251"/>
                    </a:ext>
                  </a:extLst>
                </a:gridCol>
              </a:tblGrid>
              <a:tr h="46355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7.23           </a:t>
                      </a:r>
                      <a:endParaRPr lang="en-US" sz="2000" dirty="0">
                        <a:latin typeface="가나초콜릿" panose="020B0600000101010101" pitchFamily="34" charset="-127"/>
                        <a:ea typeface="가나초콜릿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7.24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7.25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7.26</a:t>
                      </a:r>
                      <a:endParaRPr lang="en-US" sz="2000" dirty="0">
                        <a:latin typeface="가나초콜릿" panose="020B0600000101010101" pitchFamily="34" charset="-127"/>
                        <a:ea typeface="가나초콜릿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7.27</a:t>
                      </a:r>
                      <a:endParaRPr lang="en-US" sz="2000" dirty="0">
                        <a:latin typeface="가나초콜릿" panose="020B0600000101010101" pitchFamily="34" charset="-127"/>
                        <a:ea typeface="가나초콜릿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7.28</a:t>
                      </a:r>
                      <a:endParaRPr lang="en-US" sz="2000" dirty="0">
                        <a:latin typeface="가나초콜릿" panose="020B0600000101010101" pitchFamily="34" charset="-127"/>
                        <a:ea typeface="가나초콜릿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dirty="0"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7.29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dirty="0"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7.30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7.31</a:t>
                      </a:r>
                      <a:endParaRPr lang="en-US" sz="2000" dirty="0">
                        <a:latin typeface="가나초콜릿" panose="020B0600000101010101" pitchFamily="34" charset="-127"/>
                        <a:ea typeface="가나초콜릿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8.1</a:t>
                      </a:r>
                      <a:endParaRPr lang="en-US" sz="2000" dirty="0">
                        <a:latin typeface="가나초콜릿" panose="020B0600000101010101" pitchFamily="34" charset="-127"/>
                        <a:ea typeface="가나초콜릿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8.2</a:t>
                      </a:r>
                      <a:endParaRPr lang="en-US" sz="2000" dirty="0">
                        <a:latin typeface="가나초콜릿" panose="020B0600000101010101" pitchFamily="34" charset="-127"/>
                        <a:ea typeface="가나초콜릿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8.3</a:t>
                      </a:r>
                      <a:endParaRPr lang="en-US" sz="2000" dirty="0">
                        <a:latin typeface="가나초콜릿" panose="020B0600000101010101" pitchFamily="34" charset="-127"/>
                        <a:ea typeface="가나초콜릿" panose="020B0600000101010101" pitchFamily="34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dirty="0"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8.4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dirty="0">
                          <a:latin typeface="가나초콜릿" panose="020B0600000101010101" pitchFamily="34" charset="-127"/>
                          <a:ea typeface="가나초콜릿" panose="020B0600000101010101" pitchFamily="34" charset="-127"/>
                        </a:rPr>
                        <a:t>8.5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464063"/>
              </p:ext>
            </p:extLst>
          </p:nvPr>
        </p:nvGraphicFramePr>
        <p:xfrm>
          <a:off x="812800" y="1921435"/>
          <a:ext cx="17170398" cy="6718300"/>
        </p:xfrm>
        <a:graphic>
          <a:graphicData uri="http://schemas.openxmlformats.org/drawingml/2006/table">
            <a:tbl>
              <a:tblPr/>
              <a:tblGrid>
                <a:gridCol w="1822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3851137436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477754705"/>
                    </a:ext>
                  </a:extLst>
                </a:gridCol>
                <a:gridCol w="10962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718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2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2260598" y="2794560"/>
            <a:ext cx="58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endParaRPr lang="en-US" sz="24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495298" y="2718360"/>
            <a:ext cx="160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기획</a:t>
            </a:r>
            <a:endParaRPr lang="ko-KR" sz="28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823447"/>
            <a:ext cx="5562600" cy="65498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413464" y="3953063"/>
            <a:ext cx="2203266" cy="365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1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차 </a:t>
            </a:r>
            <a:r>
              <a:rPr lang="en-US" altLang="ko-KR" sz="2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PPT</a:t>
            </a:r>
            <a:r>
              <a:rPr lang="ko-KR" altLang="en-US" sz="2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 제작</a:t>
            </a:r>
            <a:endParaRPr lang="ko-KR" sz="24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495298" y="3950260"/>
            <a:ext cx="160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en-US" altLang="ko-KR" sz="28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PPT </a:t>
            </a:r>
            <a:r>
              <a:rPr lang="ko-KR" altLang="en-US" sz="28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제작</a:t>
            </a:r>
            <a:endParaRPr lang="ko-KR" sz="28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7911216" y="5220073"/>
            <a:ext cx="3453787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altLang="en-US" sz="28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웹페이지 </a:t>
            </a:r>
            <a:r>
              <a:rPr lang="en-US" altLang="ko-KR" sz="28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UI</a:t>
            </a:r>
            <a:r>
              <a:rPr lang="ko-KR" altLang="en-US" sz="28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 제작</a:t>
            </a:r>
            <a:endParaRPr lang="ko-KR" sz="28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495298" y="5232960"/>
            <a:ext cx="160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UI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제작</a:t>
            </a:r>
            <a:endParaRPr lang="ko-KR" sz="28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495298" y="6515660"/>
            <a:ext cx="160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개발</a:t>
            </a:r>
            <a:endParaRPr lang="ko-KR" sz="28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7" name="TextBox 47"/>
          <p:cNvSpPr txBox="1"/>
          <p:nvPr/>
        </p:nvSpPr>
        <p:spPr>
          <a:xfrm>
            <a:off x="495298" y="7798360"/>
            <a:ext cx="160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발표</a:t>
            </a:r>
            <a:endParaRPr lang="ko-KR" sz="28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51" name="Picture 26">
            <a:extLst>
              <a:ext uri="{FF2B5EF4-FFF2-40B4-BE49-F238E27FC236}">
                <a16:creationId xmlns:a16="http://schemas.microsoft.com/office/drawing/2014/main" id="{2BAA14CE-2215-F90B-F8EC-EAA8FFD59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417140"/>
            <a:ext cx="11969094" cy="654984"/>
          </a:xfrm>
          <a:prstGeom prst="rect">
            <a:avLst/>
          </a:prstGeom>
        </p:spPr>
      </p:pic>
      <p:sp>
        <p:nvSpPr>
          <p:cNvPr id="52" name="TextBox 28">
            <a:extLst>
              <a:ext uri="{FF2B5EF4-FFF2-40B4-BE49-F238E27FC236}">
                <a16:creationId xmlns:a16="http://schemas.microsoft.com/office/drawing/2014/main" id="{E756DC53-5E1F-2B2F-57FA-0A4DC9D84A37}"/>
              </a:ext>
            </a:extLst>
          </p:cNvPr>
          <p:cNvSpPr txBox="1"/>
          <p:nvPr/>
        </p:nvSpPr>
        <p:spPr>
          <a:xfrm>
            <a:off x="9032986" y="6509822"/>
            <a:ext cx="690354" cy="4696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altLang="en-US" sz="2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개발</a:t>
            </a:r>
            <a:endParaRPr lang="ko-KR" sz="24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BF685D9A-9A3C-15CB-C3D2-343B6C65D853}"/>
              </a:ext>
            </a:extLst>
          </p:cNvPr>
          <p:cNvSpPr txBox="1"/>
          <p:nvPr/>
        </p:nvSpPr>
        <p:spPr>
          <a:xfrm>
            <a:off x="16065878" y="7895312"/>
            <a:ext cx="1329563" cy="2720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altLang="en-US" sz="2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최종 발표</a:t>
            </a:r>
            <a:endParaRPr lang="ko-KR" sz="24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55" name="Picture 18">
            <a:extLst>
              <a:ext uri="{FF2B5EF4-FFF2-40B4-BE49-F238E27FC236}">
                <a16:creationId xmlns:a16="http://schemas.microsoft.com/office/drawing/2014/main" id="{336ED441-AD64-4530-F669-C89F8132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798" y="7701989"/>
            <a:ext cx="1600200" cy="654984"/>
          </a:xfrm>
          <a:prstGeom prst="rect">
            <a:avLst/>
          </a:prstGeom>
        </p:spPr>
      </p:pic>
      <p:sp>
        <p:nvSpPr>
          <p:cNvPr id="56" name="TextBox 20">
            <a:extLst>
              <a:ext uri="{FF2B5EF4-FFF2-40B4-BE49-F238E27FC236}">
                <a16:creationId xmlns:a16="http://schemas.microsoft.com/office/drawing/2014/main" id="{C49544C7-324A-305C-CEBE-4B7D1363936C}"/>
              </a:ext>
            </a:extLst>
          </p:cNvPr>
          <p:cNvSpPr txBox="1"/>
          <p:nvPr/>
        </p:nvSpPr>
        <p:spPr>
          <a:xfrm>
            <a:off x="10854935" y="7841524"/>
            <a:ext cx="1262313" cy="3258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차 발표</a:t>
            </a:r>
            <a:endParaRPr lang="ko-KR" sz="24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90743603-E08D-8555-D103-DD6594FB4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93" y="445216"/>
            <a:ext cx="1772779" cy="1358870"/>
          </a:xfrm>
          <a:prstGeom prst="rect">
            <a:avLst/>
          </a:prstGeom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90184B07-28FB-262F-5E89-7E863E3D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61" y="1984501"/>
            <a:ext cx="1866737" cy="438057"/>
          </a:xfrm>
          <a:prstGeom prst="rect">
            <a:avLst/>
          </a:prstGeom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11D88C42-D430-07F3-0606-5F832197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48" y="3083952"/>
            <a:ext cx="2095500" cy="4784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D3A802-F28A-4C67-1EE5-74155B05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98" y="2536602"/>
            <a:ext cx="1739898" cy="4784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9F23D4-D5A0-A74B-5DD5-77762BE74FDE}"/>
              </a:ext>
            </a:extLst>
          </p:cNvPr>
          <p:cNvSpPr txBox="1"/>
          <p:nvPr/>
        </p:nvSpPr>
        <p:spPr>
          <a:xfrm>
            <a:off x="2666998" y="2003436"/>
            <a:ext cx="187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아이디어 회의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442830-7F7D-94F3-C353-9DF0F4C23880}"/>
              </a:ext>
            </a:extLst>
          </p:cNvPr>
          <p:cNvSpPr txBox="1"/>
          <p:nvPr/>
        </p:nvSpPr>
        <p:spPr>
          <a:xfrm>
            <a:off x="3549811" y="3130587"/>
            <a:ext cx="2674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UML</a:t>
            </a:r>
            <a:r>
              <a:rPr lang="ko-KR" altLang="en-US" sz="18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|</a:t>
            </a:r>
            <a:r>
              <a:rPr lang="ko-KR" altLang="en-US" sz="18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 스토리보드 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8A7C47-9977-982D-6327-9F53D57AC2CC}"/>
              </a:ext>
            </a:extLst>
          </p:cNvPr>
          <p:cNvSpPr txBox="1"/>
          <p:nvPr/>
        </p:nvSpPr>
        <p:spPr>
          <a:xfrm>
            <a:off x="2635329" y="2570495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요구사항 정의</a:t>
            </a:r>
            <a:endParaRPr lang="ko-KR" altLang="en-US" dirty="0"/>
          </a:p>
        </p:txBody>
      </p:sp>
      <p:pic>
        <p:nvPicPr>
          <p:cNvPr id="36" name="Picture 26">
            <a:extLst>
              <a:ext uri="{FF2B5EF4-FFF2-40B4-BE49-F238E27FC236}">
                <a16:creationId xmlns:a16="http://schemas.microsoft.com/office/drawing/2014/main" id="{DF88A10B-DC52-8366-9B04-F9A2D764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043346"/>
            <a:ext cx="12016066" cy="654984"/>
          </a:xfrm>
          <a:prstGeom prst="rect">
            <a:avLst/>
          </a:prstGeom>
        </p:spPr>
      </p:pic>
      <p:sp>
        <p:nvSpPr>
          <p:cNvPr id="37" name="TextBox 28">
            <a:extLst>
              <a:ext uri="{FF2B5EF4-FFF2-40B4-BE49-F238E27FC236}">
                <a16:creationId xmlns:a16="http://schemas.microsoft.com/office/drawing/2014/main" id="{2A62AED7-0036-57AD-6C94-DCEE48B2EE07}"/>
              </a:ext>
            </a:extLst>
          </p:cNvPr>
          <p:cNvSpPr txBox="1"/>
          <p:nvPr/>
        </p:nvSpPr>
        <p:spPr>
          <a:xfrm>
            <a:off x="8032305" y="5250188"/>
            <a:ext cx="3453787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웹페이지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UI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제작</a:t>
            </a:r>
            <a:endParaRPr lang="ko-KR" sz="2400" b="0" i="0" u="none" strike="noStrike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51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800" y="1263276"/>
            <a:ext cx="7480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spc="500" dirty="0" err="1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wbs</a:t>
            </a:r>
            <a:endParaRPr lang="en-US" altLang="ko-KR" sz="6000" spc="5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TIME TABLE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8541DCE1-4268-26CA-05F5-7AEC0FCA6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0900" y="9639300"/>
            <a:ext cx="22517100" cy="152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DF7315-DF77-386C-89A0-6CE614F2E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46529"/>
            <a:ext cx="15392400" cy="9346453"/>
          </a:xfrm>
          <a:prstGeom prst="rect">
            <a:avLst/>
          </a:prstGeom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0743603-E08D-8555-D103-DD6594FB4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60" y="7466191"/>
            <a:ext cx="3019290" cy="23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8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0900" y="9639300"/>
            <a:ext cx="22517100" cy="152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12800" y="1003300"/>
            <a:ext cx="71501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UML</a:t>
            </a:r>
            <a:endParaRPr lang="ko-KR" sz="5400" b="0" i="0" u="none" strike="noStrike" spc="4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4" y="5625353"/>
            <a:ext cx="3825552" cy="4191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IDEATION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E365B67-014C-0FD6-7452-8E721CBAD1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59"/>
          <a:stretch/>
        </p:blipFill>
        <p:spPr>
          <a:xfrm>
            <a:off x="4114800" y="1003300"/>
            <a:ext cx="14003386" cy="8623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12800" y="1003300"/>
            <a:ext cx="7150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0" i="0" u="none" strike="noStrike" spc="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스토리보드</a:t>
            </a:r>
            <a:endParaRPr lang="ko-KR" sz="5400" b="0" i="0" u="none" strike="noStrike" spc="4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53" y="2290742"/>
            <a:ext cx="9408347" cy="71383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6604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MARKET ANALYSIS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0" y="2290741"/>
            <a:ext cx="4495800" cy="7092385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3C073E4-F725-DB98-2F16-BC165FE8F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" b="2096"/>
          <a:stretch>
            <a:fillRect/>
          </a:stretch>
        </p:blipFill>
        <p:spPr>
          <a:xfrm>
            <a:off x="1828800" y="2632312"/>
            <a:ext cx="8610600" cy="6543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E7EB87-9731-F8F9-B391-3DE6118D0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/>
          <a:stretch>
            <a:fillRect/>
          </a:stretch>
        </p:blipFill>
        <p:spPr>
          <a:xfrm>
            <a:off x="11430000" y="2456086"/>
            <a:ext cx="4055217" cy="6701389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EC5DB19A-CBD2-595B-61FF-465915E4E1EE}"/>
              </a:ext>
            </a:extLst>
          </p:cNvPr>
          <p:cNvSpPr txBox="1"/>
          <p:nvPr/>
        </p:nvSpPr>
        <p:spPr>
          <a:xfrm>
            <a:off x="4629150" y="1507750"/>
            <a:ext cx="2425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spc="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PC </a:t>
            </a:r>
            <a:r>
              <a:rPr lang="ko-KR" altLang="en-US" sz="4400" b="0" i="0" u="none" strike="noStrike" spc="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화면</a:t>
            </a:r>
            <a:endParaRPr lang="ko-KR" sz="4400" b="0" i="0" u="none" strike="noStrike" spc="4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E9D618-EE33-E4FD-242B-FFE69D642586}"/>
              </a:ext>
            </a:extLst>
          </p:cNvPr>
          <p:cNvSpPr txBox="1"/>
          <p:nvPr/>
        </p:nvSpPr>
        <p:spPr>
          <a:xfrm>
            <a:off x="11737383" y="1351429"/>
            <a:ext cx="3503115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spc="40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모바일</a:t>
            </a:r>
            <a:r>
              <a:rPr lang="en-US" altLang="ko-KR" sz="4400" b="0" i="0" u="none" strike="noStrike" spc="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r>
              <a:rPr lang="ko-KR" altLang="en-US" sz="4400" b="0" i="0" u="none" strike="noStrike" spc="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화면</a:t>
            </a:r>
            <a:endParaRPr lang="ko-KR" sz="4400" b="0" i="0" u="none" strike="noStrike" spc="4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3D5CB97C-ED4A-1BE0-C42D-E25773A5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20900" y="9639300"/>
            <a:ext cx="225171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0BCA524-5D94-1113-8B8F-C2222E73C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b="3341"/>
          <a:stretch/>
        </p:blipFill>
        <p:spPr>
          <a:xfrm>
            <a:off x="995788" y="1319620"/>
            <a:ext cx="10603804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71501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1. </a:t>
            </a:r>
            <a:r>
              <a:rPr lang="ko-KR" altLang="en-US" sz="5400" spc="4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메인페이지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33639B-20AE-AE8E-74FE-A7D5950B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844" y="1319620"/>
            <a:ext cx="4895368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068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8839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1. </a:t>
            </a:r>
            <a:r>
              <a:rPr lang="ko-KR" altLang="en-US" sz="5400" spc="4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메인페이지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-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회원가입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AA04E-1C04-6315-A786-B75B3FEA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" t="3698" r="1224" b="1933"/>
          <a:stretch/>
        </p:blipFill>
        <p:spPr>
          <a:xfrm>
            <a:off x="340659" y="1584249"/>
            <a:ext cx="12381307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E7231-73DE-9FCF-5EE6-7CD05FF08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9" r="4701" b="2815"/>
          <a:stretch/>
        </p:blipFill>
        <p:spPr>
          <a:xfrm>
            <a:off x="13249351" y="1584249"/>
            <a:ext cx="4733849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634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9296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1. </a:t>
            </a:r>
            <a:r>
              <a:rPr lang="ko-KR" altLang="en-US" sz="5400" spc="4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메인페이지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-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로그인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50A794-B514-748D-52DD-8B4F5DC1D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93" y="1584249"/>
            <a:ext cx="10906538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2A5F14-871B-8381-C4A9-A4FE7E4E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165" y="1586490"/>
            <a:ext cx="5314671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02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71501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2. </a:t>
            </a:r>
            <a:r>
              <a:rPr lang="ko-KR" altLang="en-US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강의게시판</a:t>
            </a:r>
            <a:r>
              <a:rPr lang="en-US" altLang="ko-KR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(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메인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FF6EF8-53C1-64EA-59E0-D9640DA19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" t="5565" r="-96" b="-348"/>
          <a:stretch/>
        </p:blipFill>
        <p:spPr>
          <a:xfrm>
            <a:off x="609600" y="1568561"/>
            <a:ext cx="12212778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C2633-1443-0228-6BB4-BDBD050D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0" y="1568561"/>
            <a:ext cx="4825868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31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1582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2. </a:t>
            </a:r>
            <a:r>
              <a:rPr lang="ko-KR" altLang="en-US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강의게시판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–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강의 카드 </a:t>
            </a:r>
            <a:r>
              <a:rPr lang="ko-KR" altLang="en-US" sz="5400" spc="4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클릭시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607DCE-1C91-D939-1834-9161E8D0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09700"/>
            <a:ext cx="11669708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0CC9B-E31A-1D16-FE30-DBABB741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200" y="1425388"/>
            <a:ext cx="4666909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3136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90500"/>
            <a:ext cx="17907000" cy="990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13100" y="1079500"/>
            <a:ext cx="11861800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300" b="0" i="0" u="none" strike="noStrike" spc="700">
                <a:solidFill>
                  <a:srgbClr val="000000"/>
                </a:solidFill>
                <a:latin typeface="RixInooAriDuri_Pro Regular"/>
              </a:rPr>
              <a:t>TABLE OF</a:t>
            </a:r>
          </a:p>
          <a:p>
            <a:pPr lvl="0" algn="ctr">
              <a:lnSpc>
                <a:spcPct val="99600"/>
              </a:lnSpc>
            </a:pPr>
            <a:r>
              <a:rPr lang="en-US" sz="7300" b="0" i="0" u="none" strike="noStrike" spc="700">
                <a:solidFill>
                  <a:srgbClr val="000000"/>
                </a:solidFill>
                <a:latin typeface="RixInooAriDuri_Pro Regular"/>
              </a:rPr>
              <a:t>CONT       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2178050"/>
            <a:ext cx="2489200" cy="2692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5753100"/>
            <a:ext cx="37211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7100" y="58674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프로젝트 </a:t>
            </a:r>
            <a:r>
              <a:rPr lang="ko-KR" altLang="en-US" sz="2400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소개</a:t>
            </a:r>
            <a:endParaRPr lang="en-US" sz="2400" b="0" i="0" u="none" strike="noStrike" dirty="0">
              <a:solidFill>
                <a:srgbClr val="000000"/>
              </a:solidFill>
              <a:latin typeface="사천우주" panose="020B0600000101010101" pitchFamily="50" charset="-127"/>
              <a:ea typeface="사천우주" panose="020B0600000101010101" pitchFamily="50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5537200"/>
            <a:ext cx="431800" cy="431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6300" y="5588000"/>
            <a:ext cx="304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RixInooAriDuri_Pro Regular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1400" y="6972300"/>
            <a:ext cx="368300" cy="217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endParaRPr lang="en-US" sz="2400" b="0" i="0" u="none" strike="noStrike" dirty="0">
              <a:solidFill>
                <a:srgbClr val="000000"/>
              </a:solidFill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lvl="0" algn="l">
              <a:lnSpc>
                <a:spcPct val="180109"/>
              </a:lnSpc>
            </a:pPr>
            <a:endParaRPr lang="en-US" sz="2400" b="0" i="0" u="none" strike="noStrike" dirty="0">
              <a:solidFill>
                <a:srgbClr val="000000"/>
              </a:solidFill>
              <a:latin typeface="사천우주" panose="020B0600000101010101" pitchFamily="50" charset="-127"/>
              <a:ea typeface="사천우주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8600" y="6760136"/>
            <a:ext cx="3263900" cy="14059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팀 구성도</a:t>
            </a:r>
            <a:endParaRPr lang="en-US" altLang="ko-KR" sz="2400" b="0" i="0" u="none" strike="noStrike" dirty="0">
              <a:solidFill>
                <a:srgbClr val="000000"/>
              </a:solidFill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lvl="0" algn="l">
              <a:lnSpc>
                <a:spcPct val="18010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제작동기</a:t>
            </a:r>
            <a:endParaRPr lang="en-US" altLang="ko-KR" sz="2400" b="0" i="0" u="none" strike="noStrike" dirty="0">
              <a:solidFill>
                <a:srgbClr val="000000"/>
              </a:solidFill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‘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배워보다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’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소개</a:t>
            </a:r>
            <a:endParaRPr lang="ko-KR" sz="2400" b="0" i="0" u="none" strike="noStrike" dirty="0">
              <a:solidFill>
                <a:srgbClr val="000000"/>
              </a:solidFill>
              <a:latin typeface="사천우주" panose="020B0600000101010101" pitchFamily="50" charset="-127"/>
              <a:ea typeface="사천우주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46700" y="6794500"/>
            <a:ext cx="3556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7700" y="6540874"/>
            <a:ext cx="3263900" cy="2317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스케줄</a:t>
            </a:r>
            <a:endParaRPr lang="en-US" altLang="ko-KR" sz="2400" b="0" i="0" u="none" strike="noStrike" dirty="0">
              <a:solidFill>
                <a:srgbClr val="000000"/>
              </a:solidFill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2400" dirty="0" err="1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wbs</a:t>
            </a:r>
            <a:endParaRPr lang="en-US" altLang="ko-KR" sz="2400" dirty="0">
              <a:solidFill>
                <a:srgbClr val="000000"/>
              </a:solidFill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sz="2400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UML</a:t>
            </a:r>
          </a:p>
          <a:p>
            <a:pPr lvl="0" algn="l">
              <a:lnSpc>
                <a:spcPct val="180109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스토리보드</a:t>
            </a:r>
            <a:endParaRPr lang="en-US" sz="2400" b="0" i="0" u="none" strike="noStrike" dirty="0">
              <a:solidFill>
                <a:srgbClr val="000000"/>
              </a:solidFill>
              <a:latin typeface="사천우주" panose="020B0600000101010101" pitchFamily="50" charset="-127"/>
              <a:ea typeface="사천우주" panose="020B0600000101010101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39300" y="6794500"/>
            <a:ext cx="419100" cy="217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Medium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Medium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Medium"/>
              </a:rPr>
              <a:t>c</a:t>
            </a:r>
          </a:p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Medium"/>
              </a:rPr>
              <a:t>d</a:t>
            </a:r>
          </a:p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Medium"/>
              </a:rPr>
              <a:t>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56800" y="6794500"/>
            <a:ext cx="3263900" cy="217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SB AggroOTF Light"/>
              </a:rPr>
              <a:t>세부적인</a:t>
            </a:r>
            <a:r>
              <a:rPr lang="en-US" sz="1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</a:p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Light"/>
              </a:rPr>
              <a:t>PLEASE ENTER THE WORD</a:t>
            </a:r>
          </a:p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Light"/>
              </a:rPr>
              <a:t>FOR YOUR TEXT</a:t>
            </a:r>
          </a:p>
          <a:p>
            <a:pPr lvl="0" algn="l">
              <a:lnSpc>
                <a:spcPct val="18010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SB AggroOTF Light"/>
              </a:rPr>
              <a:t>세부적인</a:t>
            </a:r>
            <a:r>
              <a:rPr lang="en-US" sz="1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</a:p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Light"/>
              </a:rPr>
              <a:t>PLEASE ENTER THE WORD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3919200" y="6794500"/>
            <a:ext cx="3683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Medium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Medium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Medium"/>
              </a:rPr>
              <a:t>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36700" y="6794500"/>
            <a:ext cx="3263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Light"/>
              </a:rPr>
              <a:t>PLEASE ENTER THE WORD</a:t>
            </a:r>
          </a:p>
          <a:p>
            <a:pPr lvl="0" algn="l">
              <a:lnSpc>
                <a:spcPct val="18010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SB AggroOTF Light"/>
              </a:rPr>
              <a:t>FOR YOUR TEXT</a:t>
            </a:r>
          </a:p>
          <a:p>
            <a:pPr lvl="0" algn="l">
              <a:lnSpc>
                <a:spcPct val="18010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SB AggroOTF Light"/>
              </a:rPr>
              <a:t>세부적인</a:t>
            </a:r>
            <a:r>
              <a:rPr lang="en-US" sz="1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5753100"/>
            <a:ext cx="3721100" cy="482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5537200"/>
            <a:ext cx="431800" cy="431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168900" y="5588000"/>
            <a:ext cx="304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RixInooAriDuri_Pro Regular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5753100"/>
            <a:ext cx="3721100" cy="4826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5537200"/>
            <a:ext cx="431800" cy="431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9461500" y="5588000"/>
            <a:ext cx="304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RixInooAriDuri_Pro Regular"/>
              </a:rPr>
              <a:t>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5753100"/>
            <a:ext cx="3721100" cy="4826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5537200"/>
            <a:ext cx="431800" cy="4318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3754100" y="5588000"/>
            <a:ext cx="304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RixInooAriDuri_Pro Regular"/>
              </a:rPr>
              <a:t>4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1D5BB83C-3C66-98C6-C237-65EE2C8C2E55}"/>
              </a:ext>
            </a:extLst>
          </p:cNvPr>
          <p:cNvSpPr txBox="1"/>
          <p:nvPr/>
        </p:nvSpPr>
        <p:spPr>
          <a:xfrm>
            <a:off x="5156947" y="583565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사천우주" panose="020B0600000101010101" pitchFamily="50" charset="-127"/>
                <a:ea typeface="사천우주" panose="020B0600000101010101" pitchFamily="50" charset="-127"/>
              </a:rPr>
              <a:t>웹페이지 설계</a:t>
            </a:r>
            <a:endParaRPr lang="en-US" sz="2400" b="0" i="0" u="none" strike="noStrike" dirty="0">
              <a:solidFill>
                <a:srgbClr val="000000"/>
              </a:solidFill>
              <a:latin typeface="사천우주" panose="020B0600000101010101" pitchFamily="50" charset="-127"/>
              <a:ea typeface="사천우주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8077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2. </a:t>
            </a:r>
            <a:r>
              <a:rPr lang="ko-KR" altLang="en-US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강의게시판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–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질문 탭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E20EA3-EB75-624D-D1BD-3619C2D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84249"/>
            <a:ext cx="11707872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1F3B4A-70C6-5757-28FF-5CE1474A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1584249"/>
            <a:ext cx="4648011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2645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7924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2. </a:t>
            </a:r>
            <a:r>
              <a:rPr lang="ko-KR" altLang="en-US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강의게시판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–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후기 탭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8A6BA-D93F-C948-1158-0C3DB3BC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77525"/>
            <a:ext cx="11987463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49B0D8-B8F7-152B-F020-956DF89D6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7092" y="1557354"/>
            <a:ext cx="4642343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7957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71501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3. </a:t>
            </a:r>
            <a:r>
              <a:rPr lang="ko-KR" altLang="en-US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마이페이지</a:t>
            </a:r>
            <a:r>
              <a:rPr lang="en-US" altLang="ko-KR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(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메인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)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169B91-C8D0-E1CD-3D80-C59609D32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69676"/>
            <a:ext cx="13054800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8B1E23-3651-9B86-6504-325D681B6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0" y="1669676"/>
            <a:ext cx="4335610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7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5468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3. </a:t>
            </a:r>
            <a:r>
              <a:rPr lang="ko-KR" altLang="en-US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마이페이지</a:t>
            </a:r>
            <a:r>
              <a:rPr lang="en-US" altLang="ko-KR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-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수강자 화면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3FE1EF-D4DA-9A1A-163C-F63297013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24318"/>
            <a:ext cx="13101308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8F7214-0DE8-D424-35CE-0AF9AEDE5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1744" y="1824318"/>
            <a:ext cx="4376280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91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6002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3. </a:t>
            </a:r>
            <a:r>
              <a:rPr lang="ko-KR" altLang="en-US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마이페이지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-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봉사자 화면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C74473-8BB3-8F3E-C8AC-9D9621DE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8" y="1714500"/>
            <a:ext cx="13254792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1D30CB-D86E-8BAB-0D3A-AF604401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112" y="1703294"/>
            <a:ext cx="4376280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0555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3. </a:t>
            </a:r>
            <a:r>
              <a:rPr lang="ko-KR" altLang="en-US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마이페이지</a:t>
            </a:r>
            <a:r>
              <a:rPr lang="en-US" altLang="ko-KR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(</a:t>
            </a:r>
            <a:r>
              <a:rPr lang="ko-KR" altLang="en-US" sz="5400" b="0" i="0" u="none" strike="noStrike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공통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) –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회원정보 수정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9152D0-330B-A849-9B76-BE617CD7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442" y="1942008"/>
            <a:ext cx="4356000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325E18-BD48-A4EB-2D69-BB4974CFD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17355"/>
            <a:ext cx="13229497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4399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4.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고객센터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(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메인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: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공지사항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)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4F0E35-1C87-331F-D41A-6EF1F62E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82008"/>
            <a:ext cx="10859016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50BC08-CD22-AED4-0083-703520ED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292" y="1582008"/>
            <a:ext cx="4493415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9848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4.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고객센터 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–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공지사항 글쓰기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(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관리자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)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5E2691-322F-6CEB-17B9-4A651FA7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50630"/>
            <a:ext cx="10700308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2B235F-3095-19A3-0FE7-14C13C19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1550630"/>
            <a:ext cx="4637808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896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4.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고객센터 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–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공지사항 게시글 본문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3CB2D-036B-2CBE-EF62-B7B690FF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41" y="1595455"/>
            <a:ext cx="10923175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E2EFF8-2C46-2B74-E306-F59D2EB44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6459" y="1597696"/>
            <a:ext cx="4650600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585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4.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고객센터 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–FAQ(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자주 묻는 질문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)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A03534-1D79-6F54-7FDC-B4C05521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29" y="1497402"/>
            <a:ext cx="10561096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EEB5B2-FA12-7DA1-EF66-3A2C9241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492" y="1497402"/>
            <a:ext cx="4738708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685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8699500"/>
            <a:ext cx="19088100" cy="15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79800" y="2806700"/>
            <a:ext cx="11328400" cy="537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200" b="0" i="0" u="none" strike="noStrike" dirty="0">
                <a:solidFill>
                  <a:srgbClr val="000000"/>
                </a:solidFill>
                <a:latin typeface="RixInooAriDuri_Pro Regular"/>
              </a:rPr>
              <a:t>0 1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2908300"/>
            <a:ext cx="5969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00" y="2908300"/>
            <a:ext cx="596900" cy="59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8E76D8-E45B-BABB-CBF2-5035B43841F4}"/>
              </a:ext>
            </a:extLst>
          </p:cNvPr>
          <p:cNvSpPr txBox="1"/>
          <p:nvPr/>
        </p:nvSpPr>
        <p:spPr>
          <a:xfrm>
            <a:off x="5591175" y="2483475"/>
            <a:ext cx="70929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사천우주" panose="020B0600000101010101" pitchFamily="50" charset="-127"/>
                <a:ea typeface="사천우주" panose="020B0600000101010101" pitchFamily="50" charset="-127"/>
              </a:rPr>
              <a:t>프로젝트 소개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B7736270-597C-4AC4-341A-0EEEE8F8F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744" y="6252388"/>
            <a:ext cx="3198511" cy="356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81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4.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고객센터 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– Q&amp;A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게시판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8A7E2B-2EC2-B061-0E10-B090F8DE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68" y="1555114"/>
            <a:ext cx="10913354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382342-3DCA-A8B1-8C7F-42FD652F4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0" y="1555114"/>
            <a:ext cx="4764185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9828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4.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고객센터 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– Q&amp;A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작성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F70834-02A0-9F39-EE62-D9D644D4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10553"/>
            <a:ext cx="10602960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2E9DE8-CD78-B454-B8B9-9519DD3B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389" y="1485900"/>
            <a:ext cx="4555221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5199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4.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고객센터 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– Q&amp;A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작성 후 보이는 화면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CA7AF7-F6E0-20B0-19B7-6EB82EDF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3999"/>
            <a:ext cx="10722095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7A9988-B688-2D10-4307-BC03A32E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0" y="1523999"/>
            <a:ext cx="4673970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452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4.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고객센터 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– Q&amp;A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게시글 본문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AB649-7A78-4EB4-D5EE-4D1B0227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92624"/>
            <a:ext cx="10762539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208A54-B102-BA58-AC0C-4DAC8AD05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1" y="1485900"/>
            <a:ext cx="4586061" cy="82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7983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5.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커뮤니티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(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메인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)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E9D2F-F6D2-571C-628D-7B7B5652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0" y="1579767"/>
            <a:ext cx="13299378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20F778-0CDD-F9CD-4962-E8BF1551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1586491"/>
            <a:ext cx="4371209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985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5.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커뮤니티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–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게시글 작성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0F9812-C35E-F927-AC9B-116A0696B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35" y="1671636"/>
            <a:ext cx="12877845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BBF948-3EA1-1A5E-DA27-A5853660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097" y="1691807"/>
            <a:ext cx="4193580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2249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5.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커뮤니티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–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게시글 본문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(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작성자에게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)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7FCCC-D57F-32BE-36E2-8BDDD737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44249"/>
            <a:ext cx="13278078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9895C6-786B-A61D-2F91-FF275EF54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2200" y="1944249"/>
            <a:ext cx="4341611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3150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F6E77CFB-25C1-6960-B078-8594CE31136F}"/>
              </a:ext>
            </a:extLst>
          </p:cNvPr>
          <p:cNvSpPr txBox="1"/>
          <p:nvPr/>
        </p:nvSpPr>
        <p:spPr>
          <a:xfrm>
            <a:off x="1066800" y="422751"/>
            <a:ext cx="13411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5.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커뮤니티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– 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게시글 본문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(</a:t>
            </a:r>
            <a:r>
              <a:rPr lang="ko-KR" altLang="en-US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타인에게</a:t>
            </a:r>
            <a:r>
              <a:rPr lang="en-US" altLang="ko-KR" sz="5400" spc="4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)</a:t>
            </a:r>
            <a:endParaRPr lang="ko-KR" sz="5400" b="0" i="0" u="none" strike="noStrike" spc="4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78845-E067-A643-3B79-9CFD39AD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6832"/>
            <a:ext cx="13175868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D73AFE-07C9-49E6-6C2C-30810C934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205" y="1986832"/>
            <a:ext cx="4406995" cy="79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1954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12800" y="1003300"/>
            <a:ext cx="7150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0" i="0" u="none" strike="noStrike" spc="4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현재 구현 화면</a:t>
            </a:r>
            <a:endParaRPr lang="ko-KR" sz="5400" b="0" i="0" u="none" strike="noStrike" spc="4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76287"/>
            <a:ext cx="9906000" cy="75159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6604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MARKET ANALYSIS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0" y="2276287"/>
            <a:ext cx="4648200" cy="7332805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826961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0" y="3879850"/>
            <a:ext cx="12204700" cy="252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5000" b="0" i="0" u="none" strike="noStrike" spc="900" dirty="0">
                <a:solidFill>
                  <a:srgbClr val="0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  <a:cs typeface="MV Boli" panose="02000500030200090000" pitchFamily="2" charset="0"/>
              </a:rPr>
              <a:t>감사합니다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0900" y="8534400"/>
            <a:ext cx="22517100" cy="152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1333500" y="92202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>
                <a:solidFill>
                  <a:srgbClr val="000000"/>
                </a:solidFill>
                <a:latin typeface="RixInooAriDuri_Pro Regular"/>
              </a:rPr>
              <a:t>MIRICOMPANY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9182100"/>
            <a:ext cx="381000" cy="406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51100" y="9220200"/>
            <a:ext cx="2476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Neverland Regular"/>
              </a:rPr>
              <a:t>디자인팀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Regular"/>
              </a:rPr>
              <a:t>강미리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Regular"/>
              </a:rPr>
              <a:t>대리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75000" y="8953500"/>
            <a:ext cx="1739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SB AggroOTF Light"/>
              </a:rPr>
              <a:t>20NN. 01. 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5450" y="3236632"/>
            <a:ext cx="98298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200" dirty="0">
                <a:solidFill>
                  <a:srgbClr val="9AE942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  <a:cs typeface="MV Boli" panose="02000500030200090000" pitchFamily="2" charset="0"/>
              </a:rPr>
              <a:t>THANK YOU FOR WATCHING!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ECFBFD9D-43D7-0408-65BC-7176ED4E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840" y="2915299"/>
            <a:ext cx="88900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101" y="4190999"/>
            <a:ext cx="8851900" cy="12955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946" y="8267386"/>
            <a:ext cx="8916894" cy="1079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6" y="4511086"/>
            <a:ext cx="2366496" cy="259048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0400643C-2332-D815-A184-328367D6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999" y="5676900"/>
            <a:ext cx="9398841" cy="1377364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AD38D6DC-FD0B-81C9-0F5D-D5348510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821" y="7101572"/>
            <a:ext cx="8283481" cy="980820"/>
          </a:xfrm>
          <a:prstGeom prst="rect">
            <a:avLst/>
          </a:prstGeom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7D27BC4E-922C-C5E6-DC23-94C3440E4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7895" y="7384146"/>
            <a:ext cx="2590800" cy="2286000"/>
          </a:xfrm>
          <a:prstGeom prst="rect">
            <a:avLst/>
          </a:prstGeom>
        </p:spPr>
      </p:pic>
      <p:sp>
        <p:nvSpPr>
          <p:cNvPr id="23" name="TextBox 5">
            <a:extLst>
              <a:ext uri="{FF2B5EF4-FFF2-40B4-BE49-F238E27FC236}">
                <a16:creationId xmlns:a16="http://schemas.microsoft.com/office/drawing/2014/main" id="{ED82C9ED-7D42-D086-F2E4-750280E514B5}"/>
              </a:ext>
            </a:extLst>
          </p:cNvPr>
          <p:cNvSpPr txBox="1"/>
          <p:nvPr/>
        </p:nvSpPr>
        <p:spPr>
          <a:xfrm>
            <a:off x="812800" y="1003300"/>
            <a:ext cx="13017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팀 구성도</a:t>
            </a:r>
            <a:endParaRPr lang="en-US" sz="5400" b="0" i="0" u="none" strike="noStrike" spc="5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7735469B-CD48-948F-C88B-F5EE2D64C463}"/>
              </a:ext>
            </a:extLst>
          </p:cNvPr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IDEATION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BBEAA-A9D2-FE1F-1FC6-8646830A3B2D}"/>
              </a:ext>
            </a:extLst>
          </p:cNvPr>
          <p:cNvSpPr txBox="1"/>
          <p:nvPr/>
        </p:nvSpPr>
        <p:spPr>
          <a:xfrm>
            <a:off x="4973497" y="3013071"/>
            <a:ext cx="78207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고현지</a:t>
            </a:r>
            <a:endParaRPr lang="en-US" altLang="ko-KR" sz="32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  <a:p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제가 맡은  역할은 커뮤니티 홈페이지 </a:t>
            </a:r>
            <a:r>
              <a:rPr lang="en-US" altLang="ko-KR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, ppt ,</a:t>
            </a:r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스토리보드 제작 입니다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C2C3A-896E-E6D0-0126-3D7806E28101}"/>
              </a:ext>
            </a:extLst>
          </p:cNvPr>
          <p:cNvSpPr txBox="1"/>
          <p:nvPr/>
        </p:nvSpPr>
        <p:spPr>
          <a:xfrm>
            <a:off x="5990267" y="4320356"/>
            <a:ext cx="7820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김재은</a:t>
            </a:r>
            <a:endParaRPr lang="en-US" altLang="ko-KR" sz="32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  <a:p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제가 맡은 역할은 </a:t>
            </a:r>
            <a:r>
              <a:rPr lang="ko-KR" altLang="en-US" sz="20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템플렛</a:t>
            </a:r>
            <a:r>
              <a:rPr lang="en-US" altLang="ko-KR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, </a:t>
            </a:r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강의게시판 홈페이지</a:t>
            </a:r>
            <a:r>
              <a:rPr lang="en-US" altLang="ko-KR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,</a:t>
            </a:r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스토리보드 제작 입니다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AE4FF1-911C-571F-0119-0A5482F4C969}"/>
              </a:ext>
            </a:extLst>
          </p:cNvPr>
          <p:cNvSpPr txBox="1"/>
          <p:nvPr/>
        </p:nvSpPr>
        <p:spPr>
          <a:xfrm>
            <a:off x="4613088" y="5859810"/>
            <a:ext cx="7820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윤성연</a:t>
            </a:r>
            <a:endParaRPr lang="en-US" altLang="ko-KR" sz="32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  <a:p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제가 맡은 역할은 </a:t>
            </a:r>
            <a:r>
              <a:rPr lang="ko-KR" altLang="en-US" sz="20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메인페이지</a:t>
            </a:r>
            <a:r>
              <a:rPr lang="en-US" altLang="ko-KR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(</a:t>
            </a:r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회원가입</a:t>
            </a:r>
            <a:r>
              <a:rPr lang="en-US" altLang="ko-KR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), </a:t>
            </a:r>
            <a:r>
              <a:rPr lang="ko-KR" altLang="en-US" sz="20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챗봇</a:t>
            </a:r>
            <a:r>
              <a:rPr lang="en-US" altLang="ko-KR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-ai</a:t>
            </a:r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연동</a:t>
            </a:r>
            <a:r>
              <a:rPr lang="en-US" altLang="ko-KR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, </a:t>
            </a:r>
            <a:r>
              <a:rPr lang="ko-KR" altLang="en-US" sz="20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스토레보드</a:t>
            </a:r>
            <a:r>
              <a:rPr lang="en-US" altLang="ko-KR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제작 입니다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81A5F4-EC9F-9FB9-BA30-BDEEA10A2301}"/>
              </a:ext>
            </a:extLst>
          </p:cNvPr>
          <p:cNvSpPr txBox="1"/>
          <p:nvPr/>
        </p:nvSpPr>
        <p:spPr>
          <a:xfrm>
            <a:off x="6342574" y="7194176"/>
            <a:ext cx="78207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최아라</a:t>
            </a:r>
            <a:endParaRPr lang="en-US" altLang="ko-KR" sz="32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  <a:p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제가 맡은 역할은 마이페이지 홈페이지</a:t>
            </a:r>
            <a:r>
              <a:rPr lang="en-US" altLang="ko-KR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, </a:t>
            </a:r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스토리 보드 제작 입니다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C5E65E-0F01-50B7-6529-3D9803F46811}"/>
              </a:ext>
            </a:extLst>
          </p:cNvPr>
          <p:cNvSpPr txBox="1"/>
          <p:nvPr/>
        </p:nvSpPr>
        <p:spPr>
          <a:xfrm>
            <a:off x="4973497" y="8407026"/>
            <a:ext cx="78207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가나초콜릿" panose="020B0600000101010101" pitchFamily="34" charset="-127"/>
                <a:ea typeface="가나초콜릿" panose="020B0600000101010101" pitchFamily="34" charset="-127"/>
              </a:rPr>
              <a:t>최연지</a:t>
            </a:r>
            <a:endParaRPr lang="en-US" altLang="ko-KR" sz="3200" dirty="0"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  <a:p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제가 맡은 역할은 고객센터 홈페이지</a:t>
            </a:r>
            <a:r>
              <a:rPr lang="en-US" altLang="ko-KR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, ppt, </a:t>
            </a:r>
            <a:r>
              <a:rPr lang="ko-KR" altLang="en-US" sz="2000" dirty="0">
                <a:latin typeface="가나초콜릿" panose="020B0600000101010101" pitchFamily="34" charset="-127"/>
                <a:ea typeface="가나초콜릿" panose="020B0600000101010101" pitchFamily="34" charset="-127"/>
              </a:rPr>
              <a:t>스토리보드 제작  입니다</a:t>
            </a:r>
          </a:p>
        </p:txBody>
      </p:sp>
      <p:pic>
        <p:nvPicPr>
          <p:cNvPr id="5" name="Picture 18">
            <a:extLst>
              <a:ext uri="{FF2B5EF4-FFF2-40B4-BE49-F238E27FC236}">
                <a16:creationId xmlns:a16="http://schemas.microsoft.com/office/drawing/2014/main" id="{92B1EC75-9210-00C2-E7C0-100A795B5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452" y="2242952"/>
            <a:ext cx="2514600" cy="2286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1326E753-449E-7F88-A79F-898C10F03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622" y="7194176"/>
            <a:ext cx="2319076" cy="2763154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C08E554E-6D8D-FDFB-43A6-FAB3A2A2C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3495" y="3924300"/>
            <a:ext cx="2235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76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90500"/>
            <a:ext cx="17907000" cy="990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092200"/>
            <a:ext cx="2667000" cy="231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4114800"/>
            <a:ext cx="2882900" cy="220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00" y="4191000"/>
            <a:ext cx="2070100" cy="223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300" y="1168400"/>
            <a:ext cx="2032000" cy="220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736600"/>
            <a:ext cx="2286000" cy="265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1117600"/>
            <a:ext cx="2286000" cy="227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0300" y="4178300"/>
            <a:ext cx="2616200" cy="260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203700"/>
            <a:ext cx="2413000" cy="199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49200" y="762000"/>
            <a:ext cx="2032000" cy="262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5300" y="3975100"/>
            <a:ext cx="2590800" cy="228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400" y="7251700"/>
            <a:ext cx="2286000" cy="2324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8900" y="7251700"/>
            <a:ext cx="2286000" cy="232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80900" y="3987800"/>
            <a:ext cx="2527300" cy="2247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7175500"/>
            <a:ext cx="2768600" cy="2425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27300" y="1244600"/>
            <a:ext cx="2501900" cy="214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59900" y="7277100"/>
            <a:ext cx="2514600" cy="228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6300" y="7327900"/>
            <a:ext cx="2514600" cy="219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265400" y="7162800"/>
            <a:ext cx="24130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90500"/>
            <a:ext cx="17907000" cy="990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927100"/>
            <a:ext cx="2298700" cy="243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609600"/>
            <a:ext cx="2552700" cy="275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300" y="927100"/>
            <a:ext cx="22352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300" y="927100"/>
            <a:ext cx="2235200" cy="243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6300" y="927100"/>
            <a:ext cx="2362200" cy="243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0" y="927100"/>
            <a:ext cx="2413000" cy="243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4076700"/>
            <a:ext cx="2832100" cy="246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0" y="4051300"/>
            <a:ext cx="2552700" cy="247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0500" y="3721100"/>
            <a:ext cx="2501900" cy="280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3100" y="3835400"/>
            <a:ext cx="2247900" cy="2692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66600" y="3924300"/>
            <a:ext cx="2654300" cy="260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68600" y="3962400"/>
            <a:ext cx="2298700" cy="256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500" y="7251700"/>
            <a:ext cx="2400300" cy="2374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3400" y="6781800"/>
            <a:ext cx="2387600" cy="284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22700" y="6908800"/>
            <a:ext cx="2489200" cy="273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69100" y="7264400"/>
            <a:ext cx="2120900" cy="2387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69800" y="7366000"/>
            <a:ext cx="2247900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381000"/>
            <a:ext cx="17551400" cy="6743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0900" y="8699500"/>
            <a:ext cx="22517100" cy="15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79800" y="2806700"/>
            <a:ext cx="11328400" cy="537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200" b="0" i="0" u="none" strike="noStrike" dirty="0">
                <a:solidFill>
                  <a:srgbClr val="000000"/>
                </a:solidFill>
                <a:latin typeface="RixInooAriDuri_Pro Regular"/>
              </a:rPr>
              <a:t>0 3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0" y="5600700"/>
            <a:ext cx="4076700" cy="4038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0" y="2908300"/>
            <a:ext cx="5969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900" y="2908300"/>
            <a:ext cx="5969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0900" y="8699500"/>
            <a:ext cx="22517100" cy="15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381000"/>
            <a:ext cx="17551400" cy="674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79800" y="2806700"/>
            <a:ext cx="11328400" cy="537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200" b="0" i="0" u="none" strike="noStrike" dirty="0">
                <a:solidFill>
                  <a:srgbClr val="000000"/>
                </a:solidFill>
                <a:latin typeface="RixInooAriDuri_Pro Regular"/>
              </a:rPr>
              <a:t>0 4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0" y="5499100"/>
            <a:ext cx="44069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918200"/>
            <a:ext cx="10960100" cy="374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5905500"/>
            <a:ext cx="5397500" cy="375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1003300"/>
            <a:ext cx="86995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500">
                <a:solidFill>
                  <a:srgbClr val="000000"/>
                </a:solidFill>
                <a:ea typeface="RixInooAriDuri_Pro Regular"/>
              </a:rPr>
              <a:t>프로젝트</a:t>
            </a:r>
            <a:r>
              <a:rPr lang="en-US" sz="4600" b="0" i="0" u="none" strike="noStrike" spc="500">
                <a:solidFill>
                  <a:srgbClr val="000000"/>
                </a:solidFill>
                <a:latin typeface="RixInooAriDuri_Pro Regular"/>
              </a:rPr>
              <a:t> </a:t>
            </a:r>
            <a:r>
              <a:rPr lang="ko-KR" sz="4600" b="0" i="0" u="none" strike="noStrike" spc="500">
                <a:solidFill>
                  <a:srgbClr val="000000"/>
                </a:solidFill>
                <a:ea typeface="RixInooAriDuri_Pro Regular"/>
              </a:rPr>
              <a:t>제목을</a:t>
            </a:r>
            <a:r>
              <a:rPr lang="en-US" sz="4600" b="0" i="0" u="none" strike="noStrike" spc="500">
                <a:solidFill>
                  <a:srgbClr val="000000"/>
                </a:solidFill>
                <a:latin typeface="RixInooAriDuri_Pro Regular"/>
              </a:rPr>
              <a:t> </a:t>
            </a:r>
            <a:r>
              <a:rPr lang="ko-KR" sz="4600" b="0" i="0" u="none" strike="noStrike" spc="500">
                <a:solidFill>
                  <a:srgbClr val="000000"/>
                </a:solidFill>
                <a:ea typeface="RixInooAriDuri_Pro Regular"/>
              </a:rPr>
              <a:t>적어주세요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2800" y="660400"/>
            <a:ext cx="4013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PRROJECT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3300" y="3568700"/>
            <a:ext cx="4445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B AggroOTF Medium"/>
              </a:rPr>
              <a:t>첫번째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Medium"/>
              </a:rPr>
              <a:t>소제목을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Medium"/>
              </a:rPr>
              <a:t>적어주세요</a:t>
            </a:r>
          </a:p>
          <a:p>
            <a:pPr lvl="0" algn="l">
              <a:lnSpc>
                <a:spcPct val="13031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B AggroOTF Medium"/>
              </a:rPr>
              <a:t>텍스트를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Medium"/>
              </a:rPr>
              <a:t>채워주세요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05600" y="3568700"/>
            <a:ext cx="108331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1.7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으로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설정했습니다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1.7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으로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설정했습니다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971800"/>
            <a:ext cx="163703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2768600"/>
            <a:ext cx="825500" cy="444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01700" y="2781300"/>
            <a:ext cx="774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RixInooAriDuri_Pro Regular"/>
              </a:rPr>
              <a:t>02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71800"/>
            <a:ext cx="163703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" y="1003300"/>
            <a:ext cx="88138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500">
                <a:solidFill>
                  <a:srgbClr val="000000"/>
                </a:solidFill>
                <a:ea typeface="RixInooAriDuri_Pro Regular"/>
              </a:rPr>
              <a:t>프로젝트</a:t>
            </a:r>
            <a:r>
              <a:rPr lang="en-US" sz="4600" b="0" i="0" u="none" strike="noStrike" spc="500">
                <a:solidFill>
                  <a:srgbClr val="000000"/>
                </a:solidFill>
                <a:latin typeface="RixInooAriDuri_Pro Regular"/>
              </a:rPr>
              <a:t> </a:t>
            </a:r>
            <a:r>
              <a:rPr lang="ko-KR" sz="4600" b="0" i="0" u="none" strike="noStrike" spc="500">
                <a:solidFill>
                  <a:srgbClr val="000000"/>
                </a:solidFill>
                <a:ea typeface="RixInooAriDuri_Pro Regular"/>
              </a:rPr>
              <a:t>제목을</a:t>
            </a:r>
            <a:r>
              <a:rPr lang="en-US" sz="4600" b="0" i="0" u="none" strike="noStrike" spc="500">
                <a:solidFill>
                  <a:srgbClr val="000000"/>
                </a:solidFill>
                <a:latin typeface="RixInooAriDuri_Pro Regular"/>
              </a:rPr>
              <a:t> </a:t>
            </a:r>
            <a:r>
              <a:rPr lang="ko-KR" sz="4600" b="0" i="0" u="none" strike="noStrike" spc="500">
                <a:solidFill>
                  <a:srgbClr val="000000"/>
                </a:solidFill>
                <a:ea typeface="RixInooAriDuri_Pro Regular"/>
              </a:rPr>
              <a:t>적어주세요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PRROJECT 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768600"/>
            <a:ext cx="825500" cy="444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01700" y="2806700"/>
            <a:ext cx="774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RixInooAriDuri_Pro Regular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300" y="3873500"/>
            <a:ext cx="445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소제목을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적어주세요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300" y="4978400"/>
            <a:ext cx="62992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1.7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으로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설정했습니다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8166100"/>
            <a:ext cx="6515100" cy="1397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841500" y="8394700"/>
            <a:ext cx="430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SB AggroOTF Medium"/>
              </a:rPr>
              <a:t>여기에</a:t>
            </a:r>
            <a:r>
              <a:rPr lang="en-US" sz="19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B AggroOTF Medium"/>
              </a:rPr>
              <a:t>강조하고</a:t>
            </a:r>
            <a:r>
              <a:rPr lang="en-US" sz="19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B AggroOTF Medium"/>
              </a:rPr>
              <a:t>싶은</a:t>
            </a:r>
            <a:r>
              <a:rPr lang="en-US" sz="19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B AggroOTF Medium"/>
              </a:rPr>
              <a:t>부분을</a:t>
            </a:r>
            <a:r>
              <a:rPr lang="en-US" sz="19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SB AggroOTF Medium"/>
              </a:rPr>
              <a:t>적어주세요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1500" y="8839200"/>
            <a:ext cx="5346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. 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  <a:r>
              <a:rPr lang="en-US" sz="13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600" y="3403600"/>
            <a:ext cx="9169400" cy="6146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8089900"/>
            <a:ext cx="5461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0" y="2019300"/>
            <a:ext cx="4546600" cy="3035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0" y="1752600"/>
            <a:ext cx="3556000" cy="64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855700" y="2057400"/>
            <a:ext cx="3429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274800" y="1854200"/>
            <a:ext cx="2501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SB AggroOTF Bold"/>
              </a:rPr>
              <a:t>대주제를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Bold"/>
              </a:rPr>
              <a:t>적어주세요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71500" y="1854200"/>
            <a:ext cx="76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96900" y="3517900"/>
            <a:ext cx="3505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</a:p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폰트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크기는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13.5,</a:t>
            </a:r>
          </a:p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1.7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으로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설정했습니다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본문의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</a:p>
          <a:p>
            <a:pPr lvl="0" algn="ctr">
              <a:lnSpc>
                <a:spcPct val="1411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1.5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배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이상으로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설정해야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편하게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읽힙니다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14400" y="2819400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첫번째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소제목을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적어주세요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20900" y="9639300"/>
            <a:ext cx="22517100" cy="152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12800" y="1003300"/>
            <a:ext cx="71501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400" dirty="0">
                <a:solidFill>
                  <a:srgbClr val="000000"/>
                </a:solidFill>
                <a:ea typeface="RixInooAriDuri_Pro Regular"/>
              </a:rPr>
              <a:t>문제</a:t>
            </a:r>
            <a:r>
              <a:rPr lang="en-US" sz="4600" b="0" i="0" u="none" strike="noStrike" spc="400" dirty="0">
                <a:solidFill>
                  <a:srgbClr val="000000"/>
                </a:solidFill>
                <a:latin typeface="RixInooAriDuri_Pro Regular"/>
              </a:rPr>
              <a:t> </a:t>
            </a:r>
            <a:r>
              <a:rPr lang="ko-KR" sz="4600" b="0" i="0" u="none" strike="noStrike" spc="400" dirty="0">
                <a:solidFill>
                  <a:srgbClr val="000000"/>
                </a:solidFill>
                <a:ea typeface="RixInooAriDuri_Pro Regular"/>
              </a:rPr>
              <a:t>분석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5257800"/>
            <a:ext cx="6248400" cy="684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2019300"/>
            <a:ext cx="4546600" cy="3035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500" y="1752600"/>
            <a:ext cx="35560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648700" y="2057400"/>
            <a:ext cx="3429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067800" y="1854200"/>
            <a:ext cx="2501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2000" b="0" i="0" u="none" strike="noStrike">
                <a:solidFill>
                  <a:srgbClr val="9AE942"/>
                </a:solidFill>
                <a:ea typeface="SB AggroOTF Bold"/>
              </a:rPr>
              <a:t>대주제를</a:t>
            </a:r>
            <a:r>
              <a:rPr lang="en-US" sz="2000" b="0" i="0" u="none" strike="noStrike">
                <a:solidFill>
                  <a:srgbClr val="9AE942"/>
                </a:solidFill>
                <a:latin typeface="SB AggroOTF Bold"/>
              </a:rPr>
              <a:t> </a:t>
            </a:r>
            <a:r>
              <a:rPr lang="ko-KR" sz="2000" b="0" i="0" u="none" strike="noStrike">
                <a:solidFill>
                  <a:srgbClr val="9AE942"/>
                </a:solidFill>
                <a:ea typeface="SB AggroOTF Bold"/>
              </a:rPr>
              <a:t>적어주세요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64500" y="1892300"/>
            <a:ext cx="76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2000" b="0" i="0" u="none" strike="noStrike">
                <a:solidFill>
                  <a:srgbClr val="9AE942"/>
                </a:solidFill>
                <a:latin typeface="SB AggroOTF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89900" y="3517900"/>
            <a:ext cx="3505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</a:p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폰트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크기는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13.5,</a:t>
            </a:r>
          </a:p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1.7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으로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설정했습니다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본문의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</a:p>
          <a:p>
            <a:pPr lvl="0" algn="ctr">
              <a:lnSpc>
                <a:spcPct val="1411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1.5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배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이상으로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설정해야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편하게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읽힙니다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07400" y="2819400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첫번째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소제목을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적어주세요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5905500"/>
            <a:ext cx="4546600" cy="3035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5638800"/>
            <a:ext cx="3556000" cy="647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48700" y="5956300"/>
            <a:ext cx="3429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067800" y="5778500"/>
            <a:ext cx="2501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SB AggroOTF Bold"/>
              </a:rPr>
              <a:t>대주제를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Bold"/>
              </a:rPr>
              <a:t>적어주세요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64500" y="5753100"/>
            <a:ext cx="76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89900" y="7404100"/>
            <a:ext cx="3505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</a:p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폰트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크기는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13.5,</a:t>
            </a:r>
          </a:p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1.7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으로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설정했습니다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본문의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</a:p>
          <a:p>
            <a:pPr lvl="0" algn="ctr">
              <a:lnSpc>
                <a:spcPct val="1411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1.5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배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이상으로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설정해야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편하게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읽힙니다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07400" y="6705600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첫번째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소제목을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적어주세요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IDEATION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0" y="5930900"/>
            <a:ext cx="4546600" cy="3035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8800" y="5664200"/>
            <a:ext cx="3556000" cy="647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855700" y="5969000"/>
            <a:ext cx="342900" cy="254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274800" y="5803900"/>
            <a:ext cx="2501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2000" b="0" i="0" u="none" strike="noStrike">
                <a:solidFill>
                  <a:srgbClr val="9AE942"/>
                </a:solidFill>
                <a:ea typeface="SB AggroOTF Bold"/>
              </a:rPr>
              <a:t>대주제를</a:t>
            </a:r>
            <a:r>
              <a:rPr lang="en-US" sz="2000" b="0" i="0" u="none" strike="noStrike">
                <a:solidFill>
                  <a:srgbClr val="9AE942"/>
                </a:solidFill>
                <a:latin typeface="SB AggroOTF Bold"/>
              </a:rPr>
              <a:t> </a:t>
            </a:r>
            <a:r>
              <a:rPr lang="ko-KR" sz="2000" b="0" i="0" u="none" strike="noStrike">
                <a:solidFill>
                  <a:srgbClr val="9AE942"/>
                </a:solidFill>
                <a:ea typeface="SB AggroOTF Bold"/>
              </a:rPr>
              <a:t>적어주세요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71500" y="5765800"/>
            <a:ext cx="76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2000" b="0" i="0" u="none" strike="noStrike">
                <a:solidFill>
                  <a:srgbClr val="9AE942"/>
                </a:solidFill>
                <a:latin typeface="SB AggroOTF Bo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246100" y="7429500"/>
            <a:ext cx="3505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</a:p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폰트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크기는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13.5,</a:t>
            </a:r>
          </a:p>
          <a:p>
            <a:pPr lvl="0" algn="ctr">
              <a:lnSpc>
                <a:spcPct val="1411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1.7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으로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설정했습니다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본문의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</a:p>
          <a:p>
            <a:pPr lvl="0" algn="ctr">
              <a:lnSpc>
                <a:spcPct val="1411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1.5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배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이상으로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설정해야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편하게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Light"/>
              </a:rPr>
              <a:t>읽힙니다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563600" y="6731000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첫번째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소제목을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적어주세요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859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>
            <a:off x="15494000" y="3251200"/>
            <a:ext cx="1739900" cy="2082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" y="1003300"/>
            <a:ext cx="7150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400">
                <a:solidFill>
                  <a:srgbClr val="000000"/>
                </a:solidFill>
                <a:ea typeface="RixInooAriDuri_Pro Regular"/>
              </a:rPr>
              <a:t>시장</a:t>
            </a:r>
            <a:r>
              <a:rPr lang="en-US" sz="4600" b="0" i="0" u="none" strike="noStrike" spc="400">
                <a:solidFill>
                  <a:srgbClr val="000000"/>
                </a:solidFill>
                <a:latin typeface="RixInooAriDuri_Pro Regular"/>
              </a:rPr>
              <a:t> </a:t>
            </a:r>
            <a:r>
              <a:rPr lang="ko-KR" sz="4600" b="0" i="0" u="none" strike="noStrike" spc="400">
                <a:solidFill>
                  <a:srgbClr val="000000"/>
                </a:solidFill>
                <a:ea typeface="RixInooAriDuri_Pro Regular"/>
              </a:rPr>
              <a:t>분석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4635500"/>
            <a:ext cx="8001000" cy="4559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6604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MARKET ANALYSIS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4635500"/>
            <a:ext cx="8001000" cy="455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27300" y="5130800"/>
            <a:ext cx="47879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소제목을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적어주세요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5562600"/>
            <a:ext cx="5943600" cy="3797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328400" y="5130800"/>
            <a:ext cx="4457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두번째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소제목을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적어주세요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7962900"/>
            <a:ext cx="1104900" cy="110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4300" y="6096000"/>
            <a:ext cx="2349500" cy="266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241800" y="1244600"/>
            <a:ext cx="445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첫번째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소제목을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적어주세요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18000" y="2044700"/>
            <a:ext cx="12128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 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1.7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으로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설정했습니다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82800" y="6223000"/>
            <a:ext cx="977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207499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20%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76500" y="6781800"/>
            <a:ext cx="850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207499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25%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46400" y="7289800"/>
            <a:ext cx="901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207499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35%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03700" y="7810500"/>
            <a:ext cx="76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207499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54%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77000" y="8343900"/>
            <a:ext cx="76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207499"/>
              </a:lnSpc>
            </a:pPr>
            <a:r>
              <a:rPr lang="en-US" sz="1500" b="0" i="0" u="none" strike="noStrike">
                <a:solidFill>
                  <a:srgbClr val="9AE942"/>
                </a:solidFill>
                <a:latin typeface="SB AggroOTF Light"/>
              </a:rPr>
              <a:t>94%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295400" y="6299200"/>
            <a:ext cx="7493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SB AggroOTF Light"/>
              </a:rPr>
              <a:t>20NN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5400" y="6819900"/>
            <a:ext cx="7493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SB AggroOTF Light"/>
              </a:rPr>
              <a:t>20N2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5400" y="7353300"/>
            <a:ext cx="6223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SB AggroOTF Light"/>
              </a:rPr>
              <a:t>20N3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5400" y="7874000"/>
            <a:ext cx="7493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SB AggroOTF Light"/>
              </a:rPr>
              <a:t>20N4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5400" y="8394700"/>
            <a:ext cx="7493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SB AggroOTF Light"/>
              </a:rPr>
              <a:t>20N5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57900" y="6718300"/>
            <a:ext cx="195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2400" b="0" i="0" u="none" strike="noStrike">
                <a:solidFill>
                  <a:srgbClr val="9AE942"/>
                </a:solidFill>
                <a:latin typeface="SB AggroOTF Medium"/>
              </a:rPr>
              <a:t>74% </a:t>
            </a:r>
            <a:r>
              <a:rPr lang="ko-KR" sz="2400" b="0" i="0" u="none" strike="noStrike">
                <a:solidFill>
                  <a:srgbClr val="9AE942"/>
                </a:solidFill>
                <a:ea typeface="SB AggroOTF Medium"/>
              </a:rPr>
              <a:t>성장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29400" y="7531100"/>
            <a:ext cx="774700" cy="889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6464300" y="6502400"/>
            <a:ext cx="1079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1300" b="0" i="0" u="none" strike="noStrike">
                <a:solidFill>
                  <a:srgbClr val="9AE942"/>
                </a:solidFill>
                <a:latin typeface="SB AggroOTF Medium"/>
              </a:rPr>
              <a:t>5</a:t>
            </a:r>
            <a:r>
              <a:rPr lang="ko-KR" sz="1300" b="0" i="0" u="none" strike="noStrike">
                <a:solidFill>
                  <a:srgbClr val="9AE942"/>
                </a:solidFill>
                <a:ea typeface="SB AggroOTF Medium"/>
              </a:rPr>
              <a:t>년동안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41100" y="7607300"/>
            <a:ext cx="1168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2000" b="0" i="0" u="none" strike="noStrike">
                <a:solidFill>
                  <a:srgbClr val="9AE942"/>
                </a:solidFill>
                <a:latin typeface="SB AggroOTF Medium"/>
              </a:rPr>
              <a:t>70%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99700" y="6870700"/>
            <a:ext cx="1168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Medium"/>
              </a:rPr>
              <a:t>30%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093700" y="7099300"/>
            <a:ext cx="40640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. 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행간은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 1.7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으로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설정했습니다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 L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채워주세요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. 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Light"/>
              </a:rPr>
              <a:t>입력해주세요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06400" y="64516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SB AggroOTF Medium"/>
              </a:rPr>
              <a:t>A </a:t>
            </a:r>
            <a:r>
              <a:rPr lang="ko-KR" sz="1900" b="0" i="0" u="none" strike="noStrike">
                <a:solidFill>
                  <a:srgbClr val="000000"/>
                </a:solidFill>
                <a:ea typeface="SB AggroOTF Medium"/>
              </a:rPr>
              <a:t>파트는</a:t>
            </a:r>
            <a:r>
              <a:rPr lang="en-US" sz="1900" b="0" i="0" u="none" strike="noStrike">
                <a:solidFill>
                  <a:srgbClr val="000000"/>
                </a:solidFill>
                <a:latin typeface="SB AggroOTF Medium"/>
              </a:rPr>
              <a:t> 70%, B</a:t>
            </a:r>
            <a:r>
              <a:rPr lang="ko-KR" sz="1900" b="0" i="0" u="none" strike="noStrike">
                <a:solidFill>
                  <a:srgbClr val="000000"/>
                </a:solidFill>
                <a:ea typeface="SB AggroOTF Medium"/>
              </a:rPr>
              <a:t>파트는</a:t>
            </a:r>
            <a:r>
              <a:rPr lang="en-US" sz="1900" b="0" i="0" u="none" strike="noStrike">
                <a:solidFill>
                  <a:srgbClr val="000000"/>
                </a:solidFill>
                <a:latin typeface="SB AggroOTF Medium"/>
              </a:rPr>
              <a:t> 30%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77600" y="7289800"/>
            <a:ext cx="1257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800" b="0" i="0" u="none" strike="noStrike">
                <a:solidFill>
                  <a:srgbClr val="9AE942"/>
                </a:solidFill>
                <a:latin typeface="SB AggroOTF Medium"/>
              </a:rPr>
              <a:t>A</a:t>
            </a:r>
            <a:r>
              <a:rPr lang="ko-KR" sz="1800" b="0" i="0" u="none" strike="noStrike">
                <a:solidFill>
                  <a:srgbClr val="9AE942"/>
                </a:solidFill>
                <a:ea typeface="SB AggroOTF Medium"/>
              </a:rPr>
              <a:t>주제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500" y="6172200"/>
            <a:ext cx="495300" cy="342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728200" y="6045200"/>
            <a:ext cx="71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Medium"/>
              </a:rPr>
              <a:t>B</a:t>
            </a:r>
            <a:r>
              <a:rPr lang="ko-KR" sz="1800" b="0" i="0" u="none" strike="noStrike">
                <a:solidFill>
                  <a:srgbClr val="000000"/>
                </a:solidFill>
                <a:ea typeface="SB AggroOTF Medium"/>
              </a:rPr>
              <a:t>주제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4457700"/>
            <a:ext cx="990600" cy="9906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4300" y="4533900"/>
            <a:ext cx="812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2200" b="0" i="0" u="none" strike="noStrike">
                <a:solidFill>
                  <a:srgbClr val="9AE942"/>
                </a:solidFill>
                <a:latin typeface="RixInooAriDuri_Pro Regular"/>
              </a:rPr>
              <a:t>01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4419600"/>
            <a:ext cx="990600" cy="9906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9918700" y="4495800"/>
            <a:ext cx="812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2200" b="0" i="0" u="none" strike="noStrike">
                <a:solidFill>
                  <a:srgbClr val="9AE942"/>
                </a:solidFill>
                <a:latin typeface="RixInooAriDuri_Pro Regular"/>
              </a:rPr>
              <a:t>02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800" y="1003300"/>
            <a:ext cx="7480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600" b="0" i="0" u="none" strike="noStrike" spc="500">
                <a:solidFill>
                  <a:srgbClr val="000000"/>
                </a:solidFill>
                <a:ea typeface="RixInooAriDuri_Pro Regular"/>
              </a:rPr>
              <a:t>타임테이블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TIME TABLE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159000" y="8966200"/>
          <a:ext cx="15849600" cy="381000"/>
        </p:xfrm>
        <a:graphic>
          <a:graphicData uri="http://schemas.openxmlformats.org/drawingml/2006/table">
            <a:tbl>
              <a:tblPr/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JAN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FEB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MAR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APL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MAY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JUN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JUL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AUG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SEP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OCT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NOV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SB AggroOTF Bold"/>
                        </a:rPr>
                        <a:t>DEC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838200" y="2286000"/>
          <a:ext cx="16611600" cy="6451600"/>
        </p:xfrm>
        <a:graphic>
          <a:graphicData uri="http://schemas.openxmlformats.org/drawingml/2006/table">
            <a:tbl>
              <a:tblPr/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451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9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2705100"/>
            <a:ext cx="4686300" cy="43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65400" y="2768600"/>
            <a:ext cx="58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RixInooAriDuri_Pro Regular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40100" y="2806700"/>
            <a:ext cx="3517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제목을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입력해주세요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48000" y="2908300"/>
            <a:ext cx="2159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800100" y="2692400"/>
            <a:ext cx="160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Medium"/>
              </a:rPr>
              <a:t>제목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0900" y="2997200"/>
            <a:ext cx="1536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en-US" sz="1400" b="0" i="0" u="none" strike="noStrike">
                <a:solidFill>
                  <a:srgbClr val="000000">
                    <a:alpha val="72157"/>
                  </a:srgbClr>
                </a:solidFill>
                <a:latin typeface="SB AggroOTF Light"/>
              </a:rPr>
              <a:t>1.1 - 3.29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987800"/>
            <a:ext cx="4686300" cy="431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660900" y="4038600"/>
            <a:ext cx="584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RixInooAriDuri_Pro Regular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35600" y="4089400"/>
            <a:ext cx="3517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제목을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입력해주세요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43500" y="4191000"/>
            <a:ext cx="215900" cy="25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800100" y="3924300"/>
            <a:ext cx="160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Medium"/>
              </a:rPr>
              <a:t>제목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3600" y="4229100"/>
            <a:ext cx="1536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en-US" sz="1400" b="0" i="0" u="none" strike="noStrike">
                <a:solidFill>
                  <a:srgbClr val="000000">
                    <a:alpha val="72157"/>
                  </a:srgbClr>
                </a:solidFill>
                <a:latin typeface="SB AggroOTF Light"/>
              </a:rPr>
              <a:t>1.1 - 3.29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5270500"/>
            <a:ext cx="4686300" cy="431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96400" y="5321300"/>
            <a:ext cx="584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RixInooAriDuri_Pro Regular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58400" y="5372100"/>
            <a:ext cx="3517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제목을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입력해주세요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766300" y="5473700"/>
            <a:ext cx="215900" cy="254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800100" y="5207000"/>
            <a:ext cx="160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Medium"/>
              </a:rPr>
              <a:t>제목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63600" y="5511800"/>
            <a:ext cx="1536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en-US" sz="1400" b="0" i="0" u="none" strike="noStrike">
                <a:solidFill>
                  <a:srgbClr val="000000">
                    <a:alpha val="72157"/>
                  </a:srgbClr>
                </a:solidFill>
                <a:latin typeface="SB AggroOTF Light"/>
              </a:rPr>
              <a:t>1.1 - 3.29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553200"/>
            <a:ext cx="4686300" cy="431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1366500" y="6604000"/>
            <a:ext cx="584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RixInooAriDuri_Pro Regular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141200" y="6654800"/>
            <a:ext cx="3517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제목을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입력해주세요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849100" y="6756400"/>
            <a:ext cx="215900" cy="254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800100" y="6489700"/>
            <a:ext cx="160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Medium"/>
              </a:rPr>
              <a:t>제목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63600" y="6794500"/>
            <a:ext cx="1536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en-US" sz="1400" b="0" i="0" u="none" strike="noStrike">
                <a:solidFill>
                  <a:srgbClr val="000000">
                    <a:alpha val="72157"/>
                  </a:srgbClr>
                </a:solidFill>
                <a:latin typeface="SB AggroOTF Light"/>
              </a:rPr>
              <a:t>1.1 - 3.29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7835900"/>
            <a:ext cx="9461500" cy="4318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8204200" y="7886700"/>
            <a:ext cx="584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31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RixInooAriDuri_Pro Regular"/>
              </a:rPr>
              <a:t>05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978900" y="7937500"/>
            <a:ext cx="3517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제목을</a:t>
            </a:r>
            <a:r>
              <a:rPr lang="en-US" sz="14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SB AggroOTF Medium"/>
              </a:rPr>
              <a:t>입력해주세요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86800" y="8039100"/>
            <a:ext cx="215900" cy="254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7" name="TextBox 47"/>
          <p:cNvSpPr txBox="1"/>
          <p:nvPr/>
        </p:nvSpPr>
        <p:spPr>
          <a:xfrm>
            <a:off x="800100" y="7772400"/>
            <a:ext cx="1600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1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SB AggroOTF Medium"/>
              </a:rPr>
              <a:t>제목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63600" y="8077200"/>
            <a:ext cx="1536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en-US" sz="1400" b="0" i="0" u="none" strike="noStrike">
                <a:solidFill>
                  <a:srgbClr val="000000">
                    <a:alpha val="72157"/>
                  </a:srgbClr>
                </a:solidFill>
                <a:latin typeface="SB AggroOTF Light"/>
              </a:rPr>
              <a:t>1.1 - 3.29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0900" y="9639300"/>
            <a:ext cx="22517100" cy="15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440000">
            <a:off x="12344400" y="6057900"/>
            <a:ext cx="7073900" cy="6235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660400"/>
            <a:ext cx="3822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WE ARE MIRICOMPANY!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762000" y="4279900"/>
            <a:ext cx="107442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500" b="0" i="0" u="none" strike="noStrike" spc="900">
                <a:solidFill>
                  <a:srgbClr val="000000"/>
                </a:solidFill>
                <a:ea typeface="RixInooAriDuri_Pro Regular"/>
              </a:rPr>
              <a:t>발표의</a:t>
            </a:r>
            <a:r>
              <a:rPr lang="en-US" sz="8500" b="0" i="0" u="none" strike="noStrike" spc="900">
                <a:solidFill>
                  <a:srgbClr val="000000"/>
                </a:solidFill>
                <a:latin typeface="RixInooAriDuri_Pro Regular"/>
              </a:rPr>
              <a:t> </a:t>
            </a:r>
            <a:r>
              <a:rPr lang="ko-KR" sz="8500" b="0" i="0" u="none" strike="noStrike" spc="900">
                <a:solidFill>
                  <a:srgbClr val="000000"/>
                </a:solidFill>
                <a:ea typeface="RixInooAriDuri_Pro Regular"/>
              </a:rPr>
              <a:t>결론을</a:t>
            </a:r>
          </a:p>
          <a:p>
            <a:pPr lvl="0" algn="l">
              <a:lnSpc>
                <a:spcPct val="99600"/>
              </a:lnSpc>
            </a:pPr>
            <a:r>
              <a:rPr lang="ko-KR" sz="8500" b="0" i="0" u="none" strike="noStrike" spc="900">
                <a:solidFill>
                  <a:srgbClr val="000000"/>
                </a:solidFill>
                <a:ea typeface="RixInooAriDuri_Pro Regular"/>
              </a:rPr>
              <a:t>적어주세요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7937500"/>
            <a:ext cx="83566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앞에서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언급한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정리할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페이지입니다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세부적인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적어주세요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  <a:p>
            <a:pPr lvl="0" algn="l">
              <a:lnSpc>
                <a:spcPct val="15438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본문에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L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.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내용을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정리해주세요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  <a:p>
            <a:pPr lvl="0" algn="l">
              <a:lnSpc>
                <a:spcPct val="15438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세부적인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텍스트를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적어주세요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. 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본문에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사용한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폰트는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어그로체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L</a:t>
            </a:r>
            <a:r>
              <a:rPr lang="ko-KR" sz="1600" b="0" i="0" u="none" strike="noStrike">
                <a:solidFill>
                  <a:srgbClr val="000000"/>
                </a:solidFill>
                <a:ea typeface="SB AggroOTF Light"/>
              </a:rPr>
              <a:t>입니다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2916891"/>
            <a:ext cx="89408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5143126"/>
            <a:ext cx="8851900" cy="2247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7660341"/>
            <a:ext cx="10909300" cy="198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1003300"/>
            <a:ext cx="16103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우리</a:t>
            </a:r>
            <a:r>
              <a:rPr lang="en-US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r>
              <a:rPr 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프로젝트는</a:t>
            </a:r>
            <a:r>
              <a:rPr lang="en-US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r>
              <a:rPr 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이렇게</a:t>
            </a:r>
            <a:r>
              <a:rPr lang="en-US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 </a:t>
            </a:r>
            <a:r>
              <a:rPr 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시작됐어요</a:t>
            </a:r>
            <a:r>
              <a:rPr lang="en-US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!(</a:t>
            </a:r>
            <a:r>
              <a:rPr lang="ko-KR" altLang="en-US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제작동기</a:t>
            </a:r>
            <a:r>
              <a:rPr lang="en-US" alt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)</a:t>
            </a:r>
            <a:endParaRPr lang="en-US" sz="5400" b="0" i="0" u="none" strike="noStrike" spc="5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IDEATION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6256991"/>
            <a:ext cx="3086100" cy="337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5353424" y="3492808"/>
            <a:ext cx="8607425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000000"/>
                </a:solidFill>
                <a:ea typeface="SB AggroOTF Light"/>
              </a:rPr>
              <a:t>수업에서 배운 내용을 실습하기 적당한 주제였습니다</a:t>
            </a:r>
            <a:endParaRPr lang="en-US" sz="3200" b="0" i="0" u="none" strike="noStrike" dirty="0">
              <a:solidFill>
                <a:srgbClr val="000000"/>
              </a:solidFill>
              <a:latin typeface="SB AggroOTF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E5894-1640-0C89-926C-6A7A6E9B9EF5}"/>
              </a:ext>
            </a:extLst>
          </p:cNvPr>
          <p:cNvSpPr txBox="1"/>
          <p:nvPr/>
        </p:nvSpPr>
        <p:spPr>
          <a:xfrm>
            <a:off x="6457950" y="5633442"/>
            <a:ext cx="741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B AggroOTF Light" panose="020B0600000101010101" charset="-127"/>
                <a:ea typeface="SB AggroOTF Light" panose="020B0600000101010101" charset="-127"/>
              </a:rPr>
              <a:t>다양한 이유로  의무교육을 받지 못하는 이들에게 다시 배움의 기회를 제공하고자 합니다</a:t>
            </a:r>
            <a:r>
              <a:rPr lang="en-US" altLang="ko-KR" sz="3200" dirty="0">
                <a:latin typeface="SB AggroOTF Light" panose="020B0600000101010101" charset="-127"/>
                <a:ea typeface="SB AggroOTF Light" panose="020B0600000101010101" charset="-127"/>
              </a:rPr>
              <a:t>!</a:t>
            </a:r>
            <a:endParaRPr lang="ko-KR" altLang="en-US" sz="3200" dirty="0">
              <a:latin typeface="SB AggroOTF Light" panose="020B0600000101010101" charset="-127"/>
              <a:ea typeface="SB AggroOTF Light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2D4BBB-56ED-6494-70DD-FFC787C48FC6}"/>
              </a:ext>
            </a:extLst>
          </p:cNvPr>
          <p:cNvSpPr txBox="1"/>
          <p:nvPr/>
        </p:nvSpPr>
        <p:spPr>
          <a:xfrm>
            <a:off x="5167033" y="7948023"/>
            <a:ext cx="9539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B AggroOTF Light" panose="020B0600000101010101" charset="-127"/>
                <a:ea typeface="SB AggroOTF Light" panose="020B0600000101010101" charset="-127"/>
              </a:rPr>
              <a:t>디지털 격차로 인해 온라인 학습조차 어려운 분들을 위한 지역 중심의 누구나 배울 수 있는 환경을 만들고 싶습니다</a:t>
            </a:r>
            <a:r>
              <a:rPr lang="en-US" altLang="ko-KR" sz="3200" dirty="0">
                <a:latin typeface="SB AggroOTF Light" panose="020B0600000101010101" charset="-127"/>
                <a:ea typeface="SB AggroOTF Light" panose="020B0600000101010101" charset="-127"/>
              </a:rPr>
              <a:t>!</a:t>
            </a: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E5CD3B5C-E67D-390B-D05F-01C35962E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2134472"/>
            <a:ext cx="3270250" cy="2865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047A43-FFB7-265C-83E4-200B9CBCE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6606" y="5674092"/>
            <a:ext cx="2667374" cy="29768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12800" y="5397500"/>
            <a:ext cx="2154518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spc="500" dirty="0" err="1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배선생</a:t>
            </a:r>
            <a:endParaRPr lang="en-US" sz="3200" b="0" i="0" u="none" strike="noStrike" spc="5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IDEATION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0">
            <a:extLst>
              <a:ext uri="{FF2B5EF4-FFF2-40B4-BE49-F238E27FC236}">
                <a16:creationId xmlns:a16="http://schemas.microsoft.com/office/drawing/2014/main" id="{C3452836-D2B7-119C-1D70-2C09C772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0900" y="9639300"/>
            <a:ext cx="22517100" cy="152400"/>
          </a:xfrm>
          <a:prstGeom prst="rect">
            <a:avLst/>
          </a:prstGeom>
        </p:spPr>
      </p:pic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AC4266C3-B643-4038-3227-30566AFC60A0}"/>
              </a:ext>
            </a:extLst>
          </p:cNvPr>
          <p:cNvSpPr/>
          <p:nvPr/>
        </p:nvSpPr>
        <p:spPr>
          <a:xfrm>
            <a:off x="6096000" y="1714500"/>
            <a:ext cx="11607800" cy="7010400"/>
          </a:xfrm>
          <a:prstGeom prst="wedgeEllipseCallout">
            <a:avLst>
              <a:gd name="adj1" fmla="val -58153"/>
              <a:gd name="adj2" fmla="val 25968"/>
            </a:avLst>
          </a:prstGeom>
          <a:solidFill>
            <a:srgbClr val="9AE94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06A2849-F549-E769-713B-5059845E7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4" t="29863" r="26002" b="21143"/>
          <a:stretch/>
        </p:blipFill>
        <p:spPr>
          <a:xfrm>
            <a:off x="1600200" y="5905500"/>
            <a:ext cx="3581400" cy="3721100"/>
          </a:xfrm>
          <a:prstGeom prst="rect">
            <a:avLst/>
          </a:prstGeom>
        </p:spPr>
      </p:pic>
      <p:sp>
        <p:nvSpPr>
          <p:cNvPr id="29" name="TextBox 5">
            <a:extLst>
              <a:ext uri="{FF2B5EF4-FFF2-40B4-BE49-F238E27FC236}">
                <a16:creationId xmlns:a16="http://schemas.microsoft.com/office/drawing/2014/main" id="{91FE2D42-D82D-8AB1-DEBC-9739A8691129}"/>
              </a:ext>
            </a:extLst>
          </p:cNvPr>
          <p:cNvSpPr txBox="1"/>
          <p:nvPr/>
        </p:nvSpPr>
        <p:spPr>
          <a:xfrm>
            <a:off x="812800" y="1045974"/>
            <a:ext cx="148082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‘</a:t>
            </a:r>
            <a:r>
              <a:rPr lang="ko-KR" altLang="en-US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배워보다</a:t>
            </a:r>
            <a:r>
              <a:rPr lang="en-US" alt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’</a:t>
            </a:r>
            <a:r>
              <a:rPr lang="ko-KR" altLang="en-US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 소개</a:t>
            </a:r>
            <a:endParaRPr lang="en-US" sz="5400" b="0" i="0" u="none" strike="noStrike" spc="5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E73BE2E6-6E27-197C-0BFC-AE0454F4F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076583"/>
            <a:ext cx="9220200" cy="4070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 K-디지털 트레이닝 </a:t>
            </a:r>
            <a:endParaRPr kumimoji="0" lang="en-US" altLang="ko-KR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marL="1200150" lvl="1" indent="-7429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지역 정보 취약 계층 문제를 해결</a:t>
            </a:r>
            <a:r>
              <a:rPr kumimoji="0" lang="en-US" altLang="ko-KR" sz="4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 </a:t>
            </a:r>
          </a:p>
          <a:p>
            <a:pPr marL="1200150" lvl="1" indent="-7429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지역 경제 활성화</a:t>
            </a:r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 </a:t>
            </a:r>
          </a:p>
          <a:p>
            <a:pPr marL="1200150" lvl="1" indent="-7429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지역 균형 발전을 실현</a:t>
            </a:r>
            <a:r>
              <a:rPr kumimoji="0" lang="en-US" altLang="ko-KR" sz="4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 </a:t>
            </a:r>
            <a:endParaRPr kumimoji="0" lang="ko-KR" altLang="ko-KR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73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 dirty="0">
                <a:solidFill>
                  <a:srgbClr val="9AE942"/>
                </a:solidFill>
                <a:latin typeface="RixInooAriDuri_Pro Regular"/>
              </a:rPr>
              <a:t>IDEATION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0">
            <a:extLst>
              <a:ext uri="{FF2B5EF4-FFF2-40B4-BE49-F238E27FC236}">
                <a16:creationId xmlns:a16="http://schemas.microsoft.com/office/drawing/2014/main" id="{C3452836-D2B7-119C-1D70-2C09C772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0900" y="9639300"/>
            <a:ext cx="22517100" cy="152400"/>
          </a:xfrm>
          <a:prstGeom prst="rect">
            <a:avLst/>
          </a:prstGeom>
        </p:spPr>
      </p:pic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AC4266C3-B643-4038-3227-30566AFC60A0}"/>
              </a:ext>
            </a:extLst>
          </p:cNvPr>
          <p:cNvSpPr/>
          <p:nvPr/>
        </p:nvSpPr>
        <p:spPr>
          <a:xfrm>
            <a:off x="6096000" y="1714500"/>
            <a:ext cx="11811000" cy="6553200"/>
          </a:xfrm>
          <a:prstGeom prst="wedgeEllipseCallout">
            <a:avLst>
              <a:gd name="adj1" fmla="val -58153"/>
              <a:gd name="adj2" fmla="val 25968"/>
            </a:avLst>
          </a:prstGeom>
          <a:solidFill>
            <a:srgbClr val="9AE94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06A2849-F549-E769-713B-5059845E7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4" t="29863" r="26002" b="21143"/>
          <a:stretch/>
        </p:blipFill>
        <p:spPr>
          <a:xfrm>
            <a:off x="1600200" y="5905500"/>
            <a:ext cx="3581400" cy="3721100"/>
          </a:xfrm>
          <a:prstGeom prst="rect">
            <a:avLst/>
          </a:prstGeom>
        </p:spPr>
      </p:pic>
      <p:sp>
        <p:nvSpPr>
          <p:cNvPr id="29" name="TextBox 5">
            <a:extLst>
              <a:ext uri="{FF2B5EF4-FFF2-40B4-BE49-F238E27FC236}">
                <a16:creationId xmlns:a16="http://schemas.microsoft.com/office/drawing/2014/main" id="{91FE2D42-D82D-8AB1-DEBC-9739A8691129}"/>
              </a:ext>
            </a:extLst>
          </p:cNvPr>
          <p:cNvSpPr txBox="1"/>
          <p:nvPr/>
        </p:nvSpPr>
        <p:spPr>
          <a:xfrm>
            <a:off x="812800" y="927100"/>
            <a:ext cx="148082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‘</a:t>
            </a:r>
            <a:r>
              <a:rPr lang="ko-KR" altLang="en-US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배워보다</a:t>
            </a:r>
            <a:r>
              <a:rPr lang="en-US" altLang="ko-KR" sz="5400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’ </a:t>
            </a:r>
            <a:r>
              <a:rPr lang="ko-KR" altLang="en-US" sz="5400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개발 목표</a:t>
            </a:r>
            <a:endParaRPr lang="en-US" sz="5400" b="0" i="0" u="none" strike="noStrike" spc="5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3BBD15-BFC5-4CDA-B8C8-ED6EF48EF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653" y="3091541"/>
            <a:ext cx="9410700" cy="3799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정보 취약 계층의 디지털 역량 격차 해소</a:t>
            </a:r>
            <a:endParaRPr kumimoji="0" lang="ko-KR" altLang="ko-KR" sz="4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지역 봉사자, 기관, 상점 등 다양한 이해 관계자와 협력 네트워크 구축</a:t>
            </a:r>
            <a:endParaRPr kumimoji="0" lang="ko-KR" altLang="ko-KR" sz="4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맞춤형 서비스 제공</a:t>
            </a:r>
            <a:endParaRPr kumimoji="0" lang="ko-KR" altLang="ko-KR" sz="4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16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C87406E1-1259-7BD2-960E-399693F63F26}"/>
              </a:ext>
            </a:extLst>
          </p:cNvPr>
          <p:cNvSpPr/>
          <p:nvPr/>
        </p:nvSpPr>
        <p:spPr>
          <a:xfrm>
            <a:off x="5029200" y="2019300"/>
            <a:ext cx="12967447" cy="7086600"/>
          </a:xfrm>
          <a:prstGeom prst="wedgeEllipseCallout">
            <a:avLst>
              <a:gd name="adj1" fmla="val -51663"/>
              <a:gd name="adj2" fmla="val 15460"/>
            </a:avLst>
          </a:prstGeom>
          <a:solidFill>
            <a:srgbClr val="9AE94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12800" y="1003300"/>
            <a:ext cx="148082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‘</a:t>
            </a:r>
            <a:r>
              <a:rPr lang="ko-KR" altLang="en-US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배워보다</a:t>
            </a:r>
            <a:r>
              <a:rPr lang="en-US" alt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’</a:t>
            </a:r>
            <a:r>
              <a:rPr lang="ko-KR" altLang="en-US" sz="5400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의 주요 서비스</a:t>
            </a:r>
            <a:endParaRPr lang="en-US" sz="5400" b="0" i="0" u="none" strike="noStrike" spc="5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IDEATION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0">
            <a:extLst>
              <a:ext uri="{FF2B5EF4-FFF2-40B4-BE49-F238E27FC236}">
                <a16:creationId xmlns:a16="http://schemas.microsoft.com/office/drawing/2014/main" id="{C3452836-D2B7-119C-1D70-2C09C772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0900" y="9639300"/>
            <a:ext cx="22517100" cy="152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06A2849-F549-E769-713B-5059845E7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4" t="29863" r="26002" b="21143"/>
          <a:stretch/>
        </p:blipFill>
        <p:spPr>
          <a:xfrm>
            <a:off x="1600200" y="5905500"/>
            <a:ext cx="3581400" cy="37211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78BC7B2-7719-8071-5952-846C8FA0B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74672"/>
            <a:ext cx="11353800" cy="46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플랫폼에서 원하는 강의를 제안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 위치 기반 서비스를 통해 교육 장소 안내 등 제공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 봉사 인증 및 활동 이력은 안전하게 관리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플랫폼 수익(제휴, 광고 등)의 일부는 지역 커뮤니티 디지털 교육 기금으로 환원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30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9203AC32-FE5D-9EE3-DB9C-D398C2DEF766}"/>
              </a:ext>
            </a:extLst>
          </p:cNvPr>
          <p:cNvSpPr/>
          <p:nvPr/>
        </p:nvSpPr>
        <p:spPr>
          <a:xfrm>
            <a:off x="6705600" y="859118"/>
            <a:ext cx="11353800" cy="7869471"/>
          </a:xfrm>
          <a:prstGeom prst="wedgeEllipseCallout">
            <a:avLst>
              <a:gd name="adj1" fmla="val -61101"/>
              <a:gd name="adj2" fmla="val 21490"/>
            </a:avLst>
          </a:prstGeom>
          <a:solidFill>
            <a:srgbClr val="9AE94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12800" y="1003300"/>
            <a:ext cx="148082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‘</a:t>
            </a:r>
            <a:r>
              <a:rPr lang="ko-KR" altLang="en-US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배워보다</a:t>
            </a:r>
            <a:r>
              <a:rPr lang="en-US" altLang="ko-KR" sz="5400" b="0" i="0" u="none" strike="noStrike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’</a:t>
            </a:r>
            <a:r>
              <a:rPr lang="ko-KR" altLang="en-US" sz="5400" spc="5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의 특징 </a:t>
            </a:r>
            <a:endParaRPr lang="en-US" sz="5400" b="0" i="0" u="none" strike="noStrike" spc="500" dirty="0">
              <a:solidFill>
                <a:srgbClr val="000000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800" y="660400"/>
            <a:ext cx="3822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100">
                <a:solidFill>
                  <a:srgbClr val="9AE942"/>
                </a:solidFill>
                <a:latin typeface="RixInooAriDuri_Pro Regular"/>
              </a:rPr>
              <a:t>IDEATION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0">
            <a:extLst>
              <a:ext uri="{FF2B5EF4-FFF2-40B4-BE49-F238E27FC236}">
                <a16:creationId xmlns:a16="http://schemas.microsoft.com/office/drawing/2014/main" id="{C3452836-D2B7-119C-1D70-2C09C772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0900" y="9639300"/>
            <a:ext cx="22517100" cy="152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06A2849-F549-E769-713B-5059845E7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4" t="29863" r="26002" b="21143"/>
          <a:stretch/>
        </p:blipFill>
        <p:spPr>
          <a:xfrm>
            <a:off x="1600200" y="5905500"/>
            <a:ext cx="3581400" cy="37211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676CE20-BC75-0451-E6F3-276A19778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1752600"/>
            <a:ext cx="9220200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쌍방향 참여 기반</a:t>
            </a:r>
            <a:endParaRPr kumimoji="0" lang="en-US" altLang="ko-KR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위치 기반 매칭</a:t>
            </a:r>
            <a:endParaRPr kumimoji="0" lang="en-US" altLang="ko-KR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봉사자 연동 및 자동 인증</a:t>
            </a:r>
            <a:endParaRPr kumimoji="0" lang="en-US" altLang="ko-KR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접근성 강화 UI/UX</a:t>
            </a:r>
            <a:endParaRPr kumimoji="0" lang="en-US" altLang="ko-KR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강의 후기 및 피드백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사천우주" panose="020B0600000101010101" pitchFamily="50" charset="-127"/>
                <a:ea typeface="사천우주" panose="020B0600000101010101" pitchFamily="50" charset="-127"/>
              </a:rPr>
              <a:t>알림 및 자동화</a:t>
            </a:r>
            <a:endParaRPr kumimoji="0" lang="en-US" altLang="ko-KR" sz="4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사천우주" panose="020B0600000101010101" pitchFamily="50" charset="-127"/>
              <a:ea typeface="사천우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22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1050</Words>
  <Application>Microsoft Office PowerPoint</Application>
  <PresentationFormat>사용자 지정</PresentationFormat>
  <Paragraphs>278</Paragraphs>
  <Slides>49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1" baseType="lpstr">
      <vt:lpstr>RixInooAriDuri_Pro Regular</vt:lpstr>
      <vt:lpstr>SB AggroOTF Medium</vt:lpstr>
      <vt:lpstr>SB AggroOTF Bold</vt:lpstr>
      <vt:lpstr>맑은 고딕</vt:lpstr>
      <vt:lpstr>Arial</vt:lpstr>
      <vt:lpstr>사천우주</vt:lpstr>
      <vt:lpstr>가나초콜릿</vt:lpstr>
      <vt:lpstr>Calibri</vt:lpstr>
      <vt:lpstr>SB AggroOTF Light</vt:lpstr>
      <vt:lpstr>Cafe24 ClassicType OTF</vt:lpstr>
      <vt:lpstr>210 Neverland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14</cp:revision>
  <dcterms:created xsi:type="dcterms:W3CDTF">2006-08-16T00:00:00Z</dcterms:created>
  <dcterms:modified xsi:type="dcterms:W3CDTF">2025-07-29T03:30:03Z</dcterms:modified>
</cp:coreProperties>
</file>